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4" r:id="rId3"/>
    <p:sldId id="30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6F7CC1-B479-4573-89F5-B486F59F1533}">
          <p14:sldIdLst>
            <p14:sldId id="301"/>
            <p14:sldId id="304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7D4-3D81-43CE-80DF-F2A114D52D6A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E86C-873A-4054-9E38-938CC788A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E86C-873A-4054-9E38-938CC788A6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8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825F-53AD-4CF6-B161-DAEC61898EFC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98E0-52A3-485D-B5FB-4F4C2DDA2C3C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6DF7-9333-484B-A0D1-87F1B11460EE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B7F-2A3A-4071-86CD-A905839A9929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EF88-3C81-49A6-AC22-E595F58DAA87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66A-70C7-48E3-AA03-1E853615C6D0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A115-A67C-40BC-AF55-88E32230E138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E0F9-77F1-4A2F-993F-EE6E0E0B35D5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F99D-C8DE-4D7D-ABA0-281F5A6D2EEC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819C-BAB7-4921-8B29-7716CA07A6DD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80A-0A21-4FD3-AC89-F1138686BE44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2801-11C0-4F56-8926-574E090DF673}" type="datetime1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Shivaji University, Kolhapur</a:t>
            </a:r>
          </a:p>
          <a:p>
            <a:pPr lvl="0">
              <a:lnSpc>
                <a:spcPct val="150000"/>
              </a:lnSpc>
            </a:pPr>
            <a:r>
              <a:rPr lang="en-US" sz="3600" b="1" dirty="0" smtClean="0">
                <a:solidFill>
                  <a:srgbClr val="00B050"/>
                </a:solidFill>
              </a:rPr>
              <a:t>B.A. Part III</a:t>
            </a:r>
          </a:p>
          <a:p>
            <a:pPr lvl="0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Ability Enhancement Compulsory Course </a:t>
            </a:r>
            <a:r>
              <a:rPr lang="en-US" sz="2800" dirty="0" smtClean="0">
                <a:solidFill>
                  <a:srgbClr val="7030A0"/>
                </a:solidFill>
              </a:rPr>
              <a:t>(CBCS)</a:t>
            </a:r>
            <a:endParaRPr lang="en-US" dirty="0" smtClean="0">
              <a:solidFill>
                <a:srgbClr val="7030A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600" b="1" dirty="0" smtClean="0">
                <a:solidFill>
                  <a:schemeClr val="accent1"/>
                </a:solidFill>
              </a:rPr>
              <a:t>English for Communication 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(Compulsory English)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Semester – V, Paper – E   </a:t>
            </a:r>
            <a:r>
              <a:rPr lang="en-US" dirty="0">
                <a:solidFill>
                  <a:schemeClr val="tx2"/>
                </a:solidFill>
              </a:rPr>
              <a:t>(40+10= 50  </a:t>
            </a:r>
            <a:r>
              <a:rPr lang="en-US" dirty="0" smtClean="0">
                <a:solidFill>
                  <a:schemeClr val="tx2"/>
                </a:solidFill>
              </a:rPr>
              <a:t>Marks)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SYLLABUS</a:t>
            </a:r>
          </a:p>
          <a:p>
            <a:pPr lvl="0" algn="just">
              <a:lnSpc>
                <a:spcPct val="250000"/>
              </a:lnSpc>
            </a:pP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5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76200"/>
            <a:ext cx="4343400" cy="670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4343400" cy="67056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Module </a:t>
            </a:r>
            <a:r>
              <a:rPr lang="en-US" sz="3100" b="1" dirty="0">
                <a:solidFill>
                  <a:srgbClr val="C00000"/>
                </a:solidFill>
              </a:rPr>
              <a:t>– I	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(A) Interview </a:t>
            </a:r>
            <a:r>
              <a:rPr lang="en-US" sz="2800" b="1" dirty="0">
                <a:solidFill>
                  <a:srgbClr val="7030A0"/>
                </a:solidFill>
              </a:rPr>
              <a:t>Skills </a:t>
            </a:r>
            <a:br>
              <a:rPr lang="en-US" sz="2800" b="1" dirty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(B) The </a:t>
            </a:r>
            <a:r>
              <a:rPr lang="en-US" sz="2800" b="1" dirty="0">
                <a:solidFill>
                  <a:srgbClr val="7030A0"/>
                </a:solidFill>
              </a:rPr>
              <a:t>Interview – V.V. John</a:t>
            </a:r>
            <a:r>
              <a:rPr lang="en-US" sz="2800" b="1" dirty="0">
                <a:solidFill>
                  <a:srgbClr val="0070C0"/>
                </a:solidFill>
              </a:rPr>
              <a:t/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Module </a:t>
            </a:r>
            <a:r>
              <a:rPr lang="en-US" sz="3100" b="1" dirty="0">
                <a:solidFill>
                  <a:srgbClr val="C00000"/>
                </a:solidFill>
              </a:rPr>
              <a:t>– II	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(A) Grammar </a:t>
            </a:r>
            <a:r>
              <a:rPr lang="en-US" sz="2800" b="1" dirty="0">
                <a:solidFill>
                  <a:srgbClr val="7030A0"/>
                </a:solidFill>
              </a:rPr>
              <a:t>for Competitive Examinations  </a:t>
            </a:r>
            <a:br>
              <a:rPr lang="en-US" sz="2800" b="1" dirty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(B) The </a:t>
            </a:r>
            <a:r>
              <a:rPr lang="en-US" sz="2800" b="1" dirty="0">
                <a:solidFill>
                  <a:srgbClr val="7030A0"/>
                </a:solidFill>
              </a:rPr>
              <a:t>Lottery – Shirley </a:t>
            </a:r>
            <a:r>
              <a:rPr lang="en-US" sz="2800" b="1" dirty="0" smtClean="0">
                <a:solidFill>
                  <a:srgbClr val="7030A0"/>
                </a:solidFill>
              </a:rPr>
              <a:t>Jackson</a:t>
            </a:r>
            <a:r>
              <a:rPr lang="en-US" sz="2800" dirty="0" smtClean="0">
                <a:solidFill>
                  <a:srgbClr val="0070C0"/>
                </a:solidFill>
              </a:rPr>
              <a:t/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/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/>
            </a:r>
            <a:br>
              <a:rPr lang="en-US" sz="2800" dirty="0">
                <a:solidFill>
                  <a:srgbClr val="0070C0"/>
                </a:solidFill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76200"/>
            <a:ext cx="457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Module – III	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 marL="514350" indent="-514350" algn="just">
              <a:lnSpc>
                <a:spcPct val="150000"/>
              </a:lnSpc>
              <a:buAutoNum type="alphaUcParenBoth"/>
            </a:pPr>
            <a:r>
              <a:rPr lang="en-US" sz="2400" b="1" dirty="0">
                <a:solidFill>
                  <a:srgbClr val="7030A0"/>
                </a:solidFill>
              </a:rPr>
              <a:t>Writing Skills for Competitive Examinations  </a:t>
            </a:r>
          </a:p>
          <a:p>
            <a:pPr marL="514350" indent="-514350" algn="just">
              <a:lnSpc>
                <a:spcPct val="150000"/>
              </a:lnSpc>
              <a:buAutoNum type="alphaUcParenBoth"/>
            </a:pPr>
            <a:r>
              <a:rPr lang="en-US" sz="2400" b="1" dirty="0">
                <a:solidFill>
                  <a:srgbClr val="7030A0"/>
                </a:solidFill>
              </a:rPr>
              <a:t>After Twenty Years – O’ Henry</a:t>
            </a:r>
          </a:p>
          <a:p>
            <a:pPr lvl="0"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Module </a:t>
            </a:r>
            <a:r>
              <a:rPr lang="en-US" sz="2800" b="1" dirty="0">
                <a:solidFill>
                  <a:srgbClr val="C00000"/>
                </a:solidFill>
              </a:rPr>
              <a:t>– IV</a:t>
            </a:r>
          </a:p>
          <a:p>
            <a:pPr marL="514350" indent="-514350" algn="just">
              <a:lnSpc>
                <a:spcPct val="150000"/>
              </a:lnSpc>
              <a:buAutoNum type="alphaUcParenBoth"/>
            </a:pPr>
            <a:r>
              <a:rPr lang="en-US" sz="2400" b="1" dirty="0">
                <a:solidFill>
                  <a:srgbClr val="7030A0"/>
                </a:solidFill>
              </a:rPr>
              <a:t>I shall Return to This Bengal – Jibanananda Das</a:t>
            </a:r>
          </a:p>
          <a:p>
            <a:pPr marL="514350" indent="-514350" algn="just">
              <a:lnSpc>
                <a:spcPct val="150000"/>
              </a:lnSpc>
              <a:buAutoNum type="alphaUcParenBoth"/>
            </a:pPr>
            <a:r>
              <a:rPr lang="en-US" sz="2400" b="1" dirty="0">
                <a:solidFill>
                  <a:srgbClr val="7030A0"/>
                </a:solidFill>
              </a:rPr>
              <a:t>Song of Youth – A.P.J. Abdul Kalam </a:t>
            </a:r>
          </a:p>
          <a:p>
            <a:pPr marL="514350" indent="-514350" algn="just">
              <a:lnSpc>
                <a:spcPct val="150000"/>
              </a:lnSpc>
              <a:buAutoNum type="alphaUcParenBoth"/>
            </a:pPr>
            <a:r>
              <a:rPr lang="en-US" sz="2400" b="1" dirty="0">
                <a:solidFill>
                  <a:srgbClr val="7030A0"/>
                </a:solidFill>
              </a:rPr>
              <a:t>The Orphan Girl – Henry Derozio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5800" y="76200"/>
            <a:ext cx="45720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FF0000"/>
                </a:solidFill>
              </a:rPr>
              <a:t>Pattern of Question Paper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(40+10 = 50 Marks)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lnSpc>
                <a:spcPct val="250000"/>
              </a:lnSpc>
            </a:pP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74992"/>
              </p:ext>
            </p:extLst>
          </p:nvPr>
        </p:nvGraphicFramePr>
        <p:xfrm>
          <a:off x="152400" y="685800"/>
          <a:ext cx="8839199" cy="59500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85800"/>
                <a:gridCol w="685800"/>
                <a:gridCol w="4953000"/>
                <a:gridCol w="1752600"/>
                <a:gridCol w="761999"/>
              </a:tblGrid>
              <a:tr h="32767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rgbClr val="7030A0"/>
                          </a:solidFill>
                        </a:rPr>
                        <a:t>Q.No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Sub Q.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Type of Question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Based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Marks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581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Q. 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Three MCQs with 4 alternatives.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Prose &amp; Poetry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03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47683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Three answer in one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word/phrase/sentence questions.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Prose &amp; Poetry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03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4505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Q. 2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Answer in 3-4 sentences. (2/3)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 on Prose &amp; 1 on Poetry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04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48366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Short notes in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7-8 sentences. (1/2)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 on Prose &amp; 1 on Poetry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04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84091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Two vocabulary exercises for 1 mark each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Prose &amp; Poetry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02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71223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Q. 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Interview Skills – one question with internal option.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Module I (A)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08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71223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Grammar for Competitive Examinations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– one question.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(8/10)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Module II (A)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08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71667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Q. 4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Writing Skills for Competitive Examinations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– one question with internal option.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Module III (A)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08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73013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</a:rPr>
                        <a:t>Note : </a:t>
                      </a:r>
                      <a:r>
                        <a:rPr lang="en-US" sz="2300" b="0" dirty="0" smtClean="0">
                          <a:solidFill>
                            <a:srgbClr val="FF0000"/>
                          </a:solidFill>
                        </a:rPr>
                        <a:t>10 marks for ‘Students Seminar’ (Continuous Internal Evaluation) </a:t>
                      </a:r>
                      <a:endParaRPr lang="en-US" sz="23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2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222</Words>
  <Application>Microsoft Office PowerPoint</Application>
  <PresentationFormat>On-screen Show (4:3)</PresentationFormat>
  <Paragraphs>62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 Module – I   (A) Interview Skills  (B) The Interview – V.V. John Module – II   (A) Grammar for Competitive Examinations   (B) The Lottery – Shirley Jackson 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Dr. Parag Sontakke</cp:lastModifiedBy>
  <cp:revision>668</cp:revision>
  <dcterms:created xsi:type="dcterms:W3CDTF">2006-08-16T00:00:00Z</dcterms:created>
  <dcterms:modified xsi:type="dcterms:W3CDTF">2024-07-07T14:17:12Z</dcterms:modified>
</cp:coreProperties>
</file>