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/>
          </a:bodyPr>
          <a:lstStyle/>
          <a:p>
            <a:r>
              <a:rPr lang="en-US" sz="1300" dirty="0">
                <a:solidFill>
                  <a:schemeClr val="accent6">
                    <a:lumMod val="75000"/>
                  </a:schemeClr>
                </a:solidFill>
              </a:rPr>
              <a:t>Shivaji University, Kolhapur </a:t>
            </a:r>
            <a:endParaRPr lang="en-US" sz="13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rgbClr val="0070C0"/>
                </a:solidFill>
              </a:rPr>
              <a:t>B</a:t>
            </a:r>
            <a:r>
              <a:rPr lang="en-US" sz="2200" dirty="0">
                <a:solidFill>
                  <a:srgbClr val="0070C0"/>
                </a:solidFill>
              </a:rPr>
              <a:t>. A. Part III Special English 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rgbClr val="FF0000"/>
                </a:solidFill>
              </a:rPr>
              <a:t>INTRODUCTION </a:t>
            </a:r>
            <a:r>
              <a:rPr lang="en-US" sz="2200" b="1" dirty="0">
                <a:solidFill>
                  <a:srgbClr val="FF0000"/>
                </a:solidFill>
              </a:rPr>
              <a:t>TO LITERARY CRITICISM </a:t>
            </a:r>
            <a:r>
              <a:rPr lang="en-US" sz="2200" b="1" dirty="0">
                <a:solidFill>
                  <a:srgbClr val="00B050"/>
                </a:solidFill>
              </a:rPr>
              <a:t>(CBCS) 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Discipline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Specific Elective Semester V (Paper VII) (DSE- E11) 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</a:rPr>
              <a:t>From </a:t>
            </a:r>
            <a:r>
              <a:rPr lang="en-US" sz="2200" b="1" dirty="0">
                <a:solidFill>
                  <a:srgbClr val="C00000"/>
                </a:solidFill>
              </a:rPr>
              <a:t>June 2020 onwards 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algn="l"/>
            <a:r>
              <a:rPr lang="en-US" sz="2200" b="1" dirty="0" smtClean="0">
                <a:solidFill>
                  <a:srgbClr val="00B050"/>
                </a:solidFill>
              </a:rPr>
              <a:t>Course Objectives :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7030A0"/>
                </a:solidFill>
              </a:rPr>
              <a:t>To </a:t>
            </a:r>
            <a:r>
              <a:rPr lang="en-US" sz="2600" dirty="0">
                <a:solidFill>
                  <a:srgbClr val="7030A0"/>
                </a:solidFill>
              </a:rPr>
              <a:t>introduce students to the major trends in literary criticism. </a:t>
            </a:r>
            <a:endParaRPr lang="en-US" sz="2600" dirty="0" smtClean="0">
              <a:solidFill>
                <a:srgbClr val="7030A0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7030A0"/>
                </a:solidFill>
              </a:rPr>
              <a:t>To </a:t>
            </a:r>
            <a:r>
              <a:rPr lang="en-US" sz="2600" dirty="0">
                <a:solidFill>
                  <a:srgbClr val="7030A0"/>
                </a:solidFill>
              </a:rPr>
              <a:t>familiarize students with the major critical concepts. </a:t>
            </a:r>
            <a:endParaRPr lang="en-US" sz="2600" dirty="0" smtClean="0">
              <a:solidFill>
                <a:srgbClr val="7030A0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7030A0"/>
                </a:solidFill>
              </a:rPr>
              <a:t>To </a:t>
            </a:r>
            <a:r>
              <a:rPr lang="en-US" sz="2600" dirty="0">
                <a:solidFill>
                  <a:srgbClr val="7030A0"/>
                </a:solidFill>
              </a:rPr>
              <a:t>help students to study original contributions made in the field of literary criticism. </a:t>
            </a:r>
            <a:endParaRPr lang="en-US" sz="2600" dirty="0">
              <a:solidFill>
                <a:srgbClr val="7030A0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7030A0"/>
                </a:solidFill>
              </a:rPr>
              <a:t>To </a:t>
            </a:r>
            <a:r>
              <a:rPr lang="en-US" sz="2600" dirty="0">
                <a:solidFill>
                  <a:srgbClr val="7030A0"/>
                </a:solidFill>
              </a:rPr>
              <a:t>acquaint students with the various literary &amp; critical </a:t>
            </a:r>
            <a:r>
              <a:rPr lang="en-US" sz="2600" dirty="0" smtClean="0">
                <a:solidFill>
                  <a:srgbClr val="7030A0"/>
                </a:solidFill>
              </a:rPr>
              <a:t>movements.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7030A0"/>
                </a:solidFill>
              </a:rPr>
              <a:t>To </a:t>
            </a:r>
            <a:r>
              <a:rPr lang="en-US" sz="2600" dirty="0">
                <a:solidFill>
                  <a:srgbClr val="7030A0"/>
                </a:solidFill>
              </a:rPr>
              <a:t>train students to write critical appreciation of poetry. </a:t>
            </a:r>
          </a:p>
          <a:p>
            <a:pPr algn="l">
              <a:lnSpc>
                <a:spcPct val="150000"/>
              </a:lnSpc>
            </a:pPr>
            <a:endParaRPr lang="en-US" sz="2600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sz="2600" dirty="0">
              <a:solidFill>
                <a:srgbClr val="7030A0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Ø"/>
            </a:pPr>
            <a:endParaRPr lang="en-US" sz="2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B050"/>
                </a:solidFill>
              </a:rPr>
              <a:t>Course </a:t>
            </a:r>
            <a:r>
              <a:rPr lang="en-US" sz="3000" b="1" dirty="0" smtClean="0">
                <a:solidFill>
                  <a:srgbClr val="00B050"/>
                </a:solidFill>
              </a:rPr>
              <a:t>Outcomes : 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</a:rPr>
              <a:t>Students </a:t>
            </a:r>
            <a:r>
              <a:rPr lang="en-US" sz="2800" dirty="0">
                <a:solidFill>
                  <a:srgbClr val="7030A0"/>
                </a:solidFill>
              </a:rPr>
              <a:t>are able to </a:t>
            </a:r>
            <a:r>
              <a:rPr lang="en-US" sz="2800" b="1" dirty="0">
                <a:solidFill>
                  <a:srgbClr val="FF0000"/>
                </a:solidFill>
              </a:rPr>
              <a:t>understand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major </a:t>
            </a:r>
            <a:r>
              <a:rPr lang="en-US" sz="2800" dirty="0">
                <a:solidFill>
                  <a:srgbClr val="7030A0"/>
                </a:solidFill>
              </a:rPr>
              <a:t>trends in </a:t>
            </a:r>
            <a:r>
              <a:rPr lang="en-US" sz="2800" dirty="0" smtClean="0">
                <a:solidFill>
                  <a:srgbClr val="7030A0"/>
                </a:solidFill>
              </a:rPr>
              <a:t>criticism.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</a:rPr>
              <a:t>Students </a:t>
            </a:r>
            <a:r>
              <a:rPr lang="en-US" sz="2800" dirty="0">
                <a:solidFill>
                  <a:srgbClr val="7030A0"/>
                </a:solidFill>
              </a:rPr>
              <a:t>are able to </a:t>
            </a:r>
            <a:r>
              <a:rPr lang="en-US" sz="2800" b="1" dirty="0">
                <a:solidFill>
                  <a:srgbClr val="C00000"/>
                </a:solidFill>
              </a:rPr>
              <a:t>interpret</a:t>
            </a:r>
            <a:r>
              <a:rPr lang="en-US" sz="2800" dirty="0">
                <a:solidFill>
                  <a:srgbClr val="7030A0"/>
                </a:solidFill>
              </a:rPr>
              <a:t> critical concepts.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</a:rPr>
              <a:t>Students </a:t>
            </a:r>
            <a:r>
              <a:rPr lang="en-US" sz="2800" dirty="0">
                <a:solidFill>
                  <a:srgbClr val="7030A0"/>
                </a:solidFill>
              </a:rPr>
              <a:t>are able to </a:t>
            </a:r>
            <a:r>
              <a:rPr lang="en-US" sz="2800" b="1" dirty="0">
                <a:solidFill>
                  <a:srgbClr val="00B050"/>
                </a:solidFill>
              </a:rPr>
              <a:t>study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original </a:t>
            </a:r>
            <a:r>
              <a:rPr lang="en-US" sz="2800" dirty="0">
                <a:solidFill>
                  <a:srgbClr val="7030A0"/>
                </a:solidFill>
              </a:rPr>
              <a:t>contributions to literary criticism.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</a:rPr>
              <a:t>Students </a:t>
            </a:r>
            <a:r>
              <a:rPr lang="en-US" sz="2800" dirty="0">
                <a:solidFill>
                  <a:srgbClr val="7030A0"/>
                </a:solidFill>
              </a:rPr>
              <a:t>are </a:t>
            </a:r>
            <a:r>
              <a:rPr lang="en-US" sz="2800" b="1" dirty="0">
                <a:solidFill>
                  <a:schemeClr val="accent2"/>
                </a:solidFill>
              </a:rPr>
              <a:t>acquainted</a:t>
            </a:r>
            <a:r>
              <a:rPr lang="en-US" sz="2800" dirty="0">
                <a:solidFill>
                  <a:srgbClr val="7030A0"/>
                </a:solidFill>
              </a:rPr>
              <a:t> with literary </a:t>
            </a:r>
            <a:r>
              <a:rPr lang="en-US" sz="2800" dirty="0" smtClean="0">
                <a:solidFill>
                  <a:srgbClr val="7030A0"/>
                </a:solidFill>
              </a:rPr>
              <a:t>&amp; </a:t>
            </a:r>
            <a:r>
              <a:rPr lang="en-US" sz="2800" dirty="0">
                <a:solidFill>
                  <a:srgbClr val="7030A0"/>
                </a:solidFill>
              </a:rPr>
              <a:t>critical </a:t>
            </a:r>
            <a:r>
              <a:rPr lang="en-US" sz="2800" dirty="0" smtClean="0">
                <a:solidFill>
                  <a:srgbClr val="7030A0"/>
                </a:solidFill>
              </a:rPr>
              <a:t>movements.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7030A0"/>
                </a:solidFill>
              </a:rPr>
              <a:t>Students </a:t>
            </a:r>
            <a:r>
              <a:rPr lang="en-US" sz="2800" dirty="0">
                <a:solidFill>
                  <a:srgbClr val="7030A0"/>
                </a:solidFill>
              </a:rPr>
              <a:t>are able to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understand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meaning &amp;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appreciate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poems </a:t>
            </a:r>
            <a:r>
              <a:rPr lang="en-US" sz="2800" dirty="0">
                <a:solidFill>
                  <a:srgbClr val="7030A0"/>
                </a:solidFill>
              </a:rPr>
              <a:t>critically. 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98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400"/>
            <a:ext cx="8991600" cy="6629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Semester V (</a:t>
            </a:r>
            <a:r>
              <a:rPr lang="en-US" sz="2400" b="1" dirty="0">
                <a:solidFill>
                  <a:srgbClr val="00B050"/>
                </a:solidFill>
              </a:rPr>
              <a:t>Paper VII) (DSE- E11)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600" b="1" dirty="0" smtClean="0">
                <a:solidFill>
                  <a:srgbClr val="7030A0"/>
                </a:solidFill>
              </a:rPr>
              <a:t>Module </a:t>
            </a:r>
            <a:r>
              <a:rPr lang="en-US" sz="2600" b="1" dirty="0">
                <a:solidFill>
                  <a:srgbClr val="7030A0"/>
                </a:solidFill>
              </a:rPr>
              <a:t>I </a:t>
            </a:r>
            <a:r>
              <a:rPr lang="en-US" sz="2600" b="1" dirty="0" smtClean="0">
                <a:solidFill>
                  <a:srgbClr val="7030A0"/>
                </a:solidFill>
              </a:rPr>
              <a:t>-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Introduction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to Literary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Criticism</a:t>
            </a:r>
            <a:r>
              <a:rPr lang="en-US" sz="2600" b="1" dirty="0" smtClean="0"/>
              <a:t>  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	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1) Nature 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of Criticism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  		2) Function 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of Criticism </a:t>
            </a:r>
            <a:endParaRPr lang="en-US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600" b="1" dirty="0" smtClean="0">
                <a:solidFill>
                  <a:srgbClr val="7030A0"/>
                </a:solidFill>
              </a:rPr>
              <a:t>Module </a:t>
            </a:r>
            <a:r>
              <a:rPr lang="en-US" sz="2600" b="1" dirty="0">
                <a:solidFill>
                  <a:srgbClr val="7030A0"/>
                </a:solidFill>
              </a:rPr>
              <a:t>II </a:t>
            </a:r>
            <a:r>
              <a:rPr lang="en-US" sz="2600" b="1" dirty="0" smtClean="0">
                <a:solidFill>
                  <a:srgbClr val="7030A0"/>
                </a:solidFill>
              </a:rPr>
              <a:t>-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Classical Criticism </a:t>
            </a:r>
            <a:endParaRPr lang="en-US" sz="2600" b="1" dirty="0" smtClean="0"/>
          </a:p>
          <a:p>
            <a:pPr algn="just"/>
            <a:r>
              <a:rPr lang="en-US" sz="2600" dirty="0" smtClean="0">
                <a:solidFill>
                  <a:srgbClr val="C00000"/>
                </a:solidFill>
              </a:rPr>
              <a:t>	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1) The 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Concept of Tragedy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		2) The 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Ideal Tragic Hero </a:t>
            </a:r>
            <a:endParaRPr lang="en-US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				                 </a:t>
            </a:r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accent2"/>
                </a:solidFill>
              </a:rPr>
              <a:t>From Aristotle’s Poetics)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600" b="1" dirty="0" smtClean="0">
                <a:solidFill>
                  <a:srgbClr val="7030A0"/>
                </a:solidFill>
              </a:rPr>
              <a:t>Module </a:t>
            </a:r>
            <a:r>
              <a:rPr lang="en-US" sz="2600" b="1" dirty="0">
                <a:solidFill>
                  <a:srgbClr val="7030A0"/>
                </a:solidFill>
              </a:rPr>
              <a:t>III </a:t>
            </a:r>
            <a:r>
              <a:rPr lang="en-US" sz="2600" b="1" dirty="0" smtClean="0">
                <a:solidFill>
                  <a:srgbClr val="7030A0"/>
                </a:solidFill>
              </a:rPr>
              <a:t>-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Neo-classical Criticism </a:t>
            </a:r>
            <a:endParaRPr lang="en-US" sz="2600" b="1" dirty="0" smtClean="0"/>
          </a:p>
          <a:p>
            <a:pPr algn="just">
              <a:lnSpc>
                <a:spcPct val="150000"/>
              </a:lnSpc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Dr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. Samuel Johnson’s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Preface to 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Shakespeare (1765) </a:t>
            </a:r>
            <a:endParaRPr lang="en-US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</a:rPr>
              <a:t>Module IV -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Literary Terms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) Symbolism 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) Realism	3) Humour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 4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) Paradox </a:t>
            </a:r>
          </a:p>
          <a:p>
            <a:pPr algn="l">
              <a:lnSpc>
                <a:spcPct val="150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Note : </a:t>
            </a: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</a:rPr>
              <a:t>10 Marks for Internal Evaluation</a:t>
            </a:r>
            <a:r>
              <a:rPr lang="en-US" sz="18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i="1" dirty="0">
                <a:solidFill>
                  <a:schemeClr val="tx2"/>
                </a:solidFill>
              </a:rPr>
              <a:t>- </a:t>
            </a:r>
            <a:r>
              <a:rPr lang="en-US" sz="1800" b="1" dirty="0">
                <a:solidFill>
                  <a:srgbClr val="FF0000"/>
                </a:solidFill>
              </a:rPr>
              <a:t>STUDENTS’ SEMINAR</a:t>
            </a:r>
          </a:p>
          <a:p>
            <a:pPr algn="just"/>
            <a:endParaRPr lang="en-US" sz="2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164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Dr. Parag Sontakke</cp:lastModifiedBy>
  <cp:revision>39</cp:revision>
  <dcterms:created xsi:type="dcterms:W3CDTF">2006-08-16T00:00:00Z</dcterms:created>
  <dcterms:modified xsi:type="dcterms:W3CDTF">2024-07-28T13:46:39Z</dcterms:modified>
</cp:coreProperties>
</file>