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0" r:id="rId2"/>
    <p:sldId id="273" r:id="rId3"/>
    <p:sldId id="257" r:id="rId4"/>
    <p:sldId id="261" r:id="rId5"/>
    <p:sldId id="274" r:id="rId6"/>
    <p:sldId id="276" r:id="rId7"/>
    <p:sldId id="277" r:id="rId8"/>
    <p:sldId id="278" r:id="rId9"/>
    <p:sldId id="282" r:id="rId10"/>
    <p:sldId id="283" r:id="rId11"/>
    <p:sldId id="284" r:id="rId12"/>
    <p:sldId id="28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E80117-46F1-4484-9B66-B7767DA74592}" type="datetimeFigureOut">
              <a:rPr lang="en-US" smtClean="0"/>
              <a:t>2/3/2025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0D6390-8C39-4A20-9875-28E0AEF8ABFC}" type="slidenum">
              <a:rPr lang="en-US" smtClean="0"/>
              <a:t>‹#›</a:t>
            </a:fld>
            <a:endParaRPr lang="en-US"/>
          </a:p>
        </p:txBody>
      </p:sp>
    </p:spTree>
    <p:extLst>
      <p:ext uri="{BB962C8B-B14F-4D97-AF65-F5344CB8AC3E}">
        <p14:creationId xmlns:p14="http://schemas.microsoft.com/office/powerpoint/2010/main" val="1967120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D30FF95-5E16-4353-AB46-8748A40DEEC8}" type="datetime1">
              <a:rPr lang="en-US" smtClean="0"/>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3CB795-8040-4FFE-920E-393558328754}" type="datetime1">
              <a:rPr lang="en-US" smtClean="0"/>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373568-8AFB-4F63-8914-096F512F6938}" type="datetime1">
              <a:rPr lang="en-US" smtClean="0"/>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8AE91C-7D70-455F-8A00-5CF92A291285}" type="datetime1">
              <a:rPr lang="en-US" smtClean="0"/>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8C3816-3473-42F7-AF01-C6350B307627}" type="datetime1">
              <a:rPr lang="en-US" smtClean="0"/>
              <a:t>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7A4661-38DC-4331-A23A-13F45C00DCC5}" type="datetime1">
              <a:rPr lang="en-US" smtClean="0"/>
              <a:t>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F6A076-A86B-4D68-8854-0E3436177CD9}" type="datetime1">
              <a:rPr lang="en-US" smtClean="0"/>
              <a:t>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FF26F4-8239-4E94-9778-7F43DC3A9BED}" type="datetime1">
              <a:rPr lang="en-US" smtClean="0"/>
              <a:t>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D068BE-1206-4811-B737-A26662ECAA44}" type="datetime1">
              <a:rPr lang="en-US" smtClean="0"/>
              <a:t>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7D17FA-85FE-4F2B-8E65-74062C988CAA}" type="datetime1">
              <a:rPr lang="en-US" smtClean="0"/>
              <a:t>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EE7522-E00F-4F91-A80E-F13ABCC69D0D}" type="datetime1">
              <a:rPr lang="en-US" smtClean="0"/>
              <a:t>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263367-32B9-4430-9FA9-F4896F2B8CD9}" type="datetime1">
              <a:rPr lang="en-US" smtClean="0"/>
              <a:t>2/3/2025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 y="76200"/>
            <a:ext cx="8991600" cy="6629400"/>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 y="2438400"/>
            <a:ext cx="8991600" cy="2286000"/>
          </a:xfrm>
          <a:noFill/>
        </p:spPr>
        <p:txBody>
          <a:bodyPr>
            <a:normAutofit fontScale="90000"/>
          </a:bodyPr>
          <a:lstStyle/>
          <a:p>
            <a:pPr>
              <a:lnSpc>
                <a:spcPct val="150000"/>
              </a:lnSpc>
            </a:pPr>
            <a:r>
              <a:rPr lang="en-US" sz="2000" b="1" dirty="0" smtClean="0">
                <a:solidFill>
                  <a:schemeClr val="accent6">
                    <a:lumMod val="75000"/>
                  </a:schemeClr>
                </a:solidFill>
              </a:rPr>
              <a:t>Shivaji University, Kolhapur</a:t>
            </a:r>
            <a:r>
              <a:rPr lang="en-US" sz="2700" b="1" dirty="0" smtClean="0">
                <a:solidFill>
                  <a:srgbClr val="C00000"/>
                </a:solidFill>
              </a:rPr>
              <a:t/>
            </a:r>
            <a:br>
              <a:rPr lang="en-US" sz="2700" b="1" dirty="0" smtClean="0">
                <a:solidFill>
                  <a:srgbClr val="C00000"/>
                </a:solidFill>
              </a:rPr>
            </a:br>
            <a:r>
              <a:rPr lang="en-US" sz="3100" b="1" dirty="0" smtClean="0">
                <a:solidFill>
                  <a:schemeClr val="accent3">
                    <a:lumMod val="75000"/>
                  </a:schemeClr>
                </a:solidFill>
              </a:rPr>
              <a:t>Faculty of Commerce &amp; Management </a:t>
            </a:r>
            <a:r>
              <a:rPr lang="en-US" sz="2700" b="1" dirty="0" smtClean="0">
                <a:solidFill>
                  <a:srgbClr val="C00000"/>
                </a:solidFill>
              </a:rPr>
              <a:t/>
            </a:r>
            <a:br>
              <a:rPr lang="en-US" sz="2700" b="1" dirty="0" smtClean="0">
                <a:solidFill>
                  <a:srgbClr val="C00000"/>
                </a:solidFill>
              </a:rPr>
            </a:br>
            <a:r>
              <a:rPr lang="en-US" sz="2700" b="1" dirty="0" smtClean="0">
                <a:solidFill>
                  <a:srgbClr val="7030A0"/>
                </a:solidFill>
              </a:rPr>
              <a:t>Syllabus as per NEP-2020 (2.0)</a:t>
            </a:r>
            <a:r>
              <a:rPr lang="en-US" sz="2700" b="1" dirty="0" smtClean="0">
                <a:solidFill>
                  <a:srgbClr val="C00000"/>
                </a:solidFill>
              </a:rPr>
              <a:t/>
            </a:r>
            <a:br>
              <a:rPr lang="en-US" sz="2700" b="1" dirty="0" smtClean="0">
                <a:solidFill>
                  <a:srgbClr val="C00000"/>
                </a:solidFill>
              </a:rPr>
            </a:br>
            <a:r>
              <a:rPr lang="en-US" sz="2800" b="1" dirty="0">
                <a:solidFill>
                  <a:schemeClr val="tx2">
                    <a:lumMod val="50000"/>
                  </a:schemeClr>
                </a:solidFill>
              </a:rPr>
              <a:t>B. Com. I, SEMESTER – </a:t>
            </a:r>
            <a:r>
              <a:rPr lang="en-US" sz="2800" b="1" dirty="0" smtClean="0">
                <a:solidFill>
                  <a:schemeClr val="tx2">
                    <a:lumMod val="50000"/>
                  </a:schemeClr>
                </a:solidFill>
              </a:rPr>
              <a:t>I   </a:t>
            </a:r>
            <a:r>
              <a:rPr lang="en-US" sz="2800" b="1" dirty="0" smtClean="0">
                <a:solidFill>
                  <a:srgbClr val="FF0000"/>
                </a:solidFill>
              </a:rPr>
              <a:t>(Level </a:t>
            </a:r>
            <a:r>
              <a:rPr lang="en-US" sz="2800" b="1" dirty="0">
                <a:solidFill>
                  <a:srgbClr val="FF0000"/>
                </a:solidFill>
              </a:rPr>
              <a:t>4.5</a:t>
            </a:r>
            <a:r>
              <a:rPr lang="en-US" sz="2800" b="1" dirty="0" smtClean="0">
                <a:solidFill>
                  <a:srgbClr val="FF0000"/>
                </a:solidFill>
              </a:rPr>
              <a:t>) </a:t>
            </a:r>
            <a:r>
              <a:rPr lang="en-US" sz="2800" b="1" dirty="0" smtClean="0">
                <a:solidFill>
                  <a:srgbClr val="C00000"/>
                </a:solidFill>
              </a:rPr>
              <a:t/>
            </a:r>
            <a:br>
              <a:rPr lang="en-US" sz="2800" b="1" dirty="0" smtClean="0">
                <a:solidFill>
                  <a:srgbClr val="C00000"/>
                </a:solidFill>
              </a:rPr>
            </a:br>
            <a:r>
              <a:rPr lang="en-US" sz="3100" b="1" dirty="0" smtClean="0">
                <a:solidFill>
                  <a:srgbClr val="C00000"/>
                </a:solidFill>
              </a:rPr>
              <a:t>Ability Enhancement Course </a:t>
            </a:r>
            <a:r>
              <a:rPr lang="en-US" sz="2800" b="1" dirty="0" smtClean="0"/>
              <a:t>(AEC-I) </a:t>
            </a:r>
            <a:r>
              <a:rPr lang="en-US" sz="3100" b="1" dirty="0" smtClean="0">
                <a:solidFill>
                  <a:srgbClr val="7030A0"/>
                </a:solidFill>
              </a:rPr>
              <a:t/>
            </a:r>
            <a:br>
              <a:rPr lang="en-US" sz="3100" b="1" dirty="0" smtClean="0">
                <a:solidFill>
                  <a:srgbClr val="7030A0"/>
                </a:solidFill>
              </a:rPr>
            </a:br>
            <a:r>
              <a:rPr lang="en-US" sz="3200" b="1" dirty="0" smtClean="0"/>
              <a:t>English </a:t>
            </a:r>
            <a:r>
              <a:rPr lang="en-US" sz="3200" b="1" dirty="0"/>
              <a:t>for Business Communication -I </a:t>
            </a:r>
            <a:r>
              <a:rPr lang="en-US" sz="2700" b="1" dirty="0" smtClean="0">
                <a:solidFill>
                  <a:srgbClr val="00B050"/>
                </a:solidFill>
              </a:rPr>
              <a:t/>
            </a:r>
            <a:br>
              <a:rPr lang="en-US" sz="2700" b="1" dirty="0" smtClean="0">
                <a:solidFill>
                  <a:srgbClr val="00B050"/>
                </a:solidFill>
              </a:rPr>
            </a:br>
            <a:r>
              <a:rPr lang="en-US" sz="2200" b="1" dirty="0" smtClean="0">
                <a:solidFill>
                  <a:schemeClr val="accent2">
                    <a:lumMod val="75000"/>
                  </a:schemeClr>
                </a:solidFill>
              </a:rPr>
              <a:t>(2 Credits = 30 </a:t>
            </a:r>
            <a:r>
              <a:rPr lang="en-US" sz="2200" b="1" dirty="0">
                <a:solidFill>
                  <a:schemeClr val="accent2">
                    <a:lumMod val="75000"/>
                  </a:schemeClr>
                </a:solidFill>
              </a:rPr>
              <a:t>hrs</a:t>
            </a:r>
            <a:r>
              <a:rPr lang="en-US" sz="2200" b="1" dirty="0" smtClean="0">
                <a:solidFill>
                  <a:schemeClr val="accent2">
                    <a:lumMod val="75000"/>
                  </a:schemeClr>
                </a:solidFill>
              </a:rPr>
              <a:t>.)</a:t>
            </a:r>
            <a:r>
              <a:rPr lang="en-US" sz="2700" b="1" dirty="0" smtClean="0">
                <a:solidFill>
                  <a:schemeClr val="accent2">
                    <a:lumMod val="75000"/>
                  </a:schemeClr>
                </a:solidFill>
              </a:rPr>
              <a:t> </a:t>
            </a:r>
            <a:r>
              <a:rPr lang="en-US" sz="2700" b="1" dirty="0" smtClean="0">
                <a:solidFill>
                  <a:srgbClr val="FF0000"/>
                </a:solidFill>
              </a:rPr>
              <a:t/>
            </a:r>
            <a:br>
              <a:rPr lang="en-US" sz="2700" b="1" dirty="0" smtClean="0">
                <a:solidFill>
                  <a:srgbClr val="FF0000"/>
                </a:solidFill>
              </a:rPr>
            </a:br>
            <a:r>
              <a:rPr lang="en-US" sz="2700" b="1" dirty="0" smtClean="0">
                <a:solidFill>
                  <a:srgbClr val="7030A0"/>
                </a:solidFill>
              </a:rPr>
              <a:t>Theory 40 Marks &amp; Internal Assessment 10 Marks </a:t>
            </a:r>
            <a:r>
              <a:rPr lang="en-US" sz="2700" b="1" dirty="0" smtClean="0">
                <a:solidFill>
                  <a:schemeClr val="tx2">
                    <a:lumMod val="50000"/>
                  </a:schemeClr>
                </a:solidFill>
              </a:rPr>
              <a:t>= 50 </a:t>
            </a:r>
            <a:r>
              <a:rPr lang="en-US" sz="2700" b="1" dirty="0">
                <a:solidFill>
                  <a:schemeClr val="tx2">
                    <a:lumMod val="50000"/>
                  </a:schemeClr>
                </a:solidFill>
              </a:rPr>
              <a:t>Marks)</a:t>
            </a:r>
            <a:r>
              <a:rPr lang="en-US" sz="2700" b="1" dirty="0">
                <a:solidFill>
                  <a:srgbClr val="00B050"/>
                </a:solidFill>
              </a:rPr>
              <a:t> </a:t>
            </a:r>
            <a:r>
              <a:rPr lang="en-US" sz="3100" b="1" dirty="0" smtClean="0">
                <a:solidFill>
                  <a:srgbClr val="FF0000"/>
                </a:solidFill>
              </a:rPr>
              <a:t/>
            </a:r>
            <a:br>
              <a:rPr lang="en-US" sz="3100" b="1" dirty="0" smtClean="0">
                <a:solidFill>
                  <a:srgbClr val="FF0000"/>
                </a:solidFill>
              </a:rPr>
            </a:br>
            <a:r>
              <a:rPr lang="en-US" sz="2200" b="1" dirty="0" smtClean="0">
                <a:solidFill>
                  <a:srgbClr val="C00000"/>
                </a:solidFill>
              </a:rPr>
              <a:t>(from June </a:t>
            </a:r>
            <a:r>
              <a:rPr lang="en-US" sz="2200" b="1" dirty="0">
                <a:solidFill>
                  <a:srgbClr val="C00000"/>
                </a:solidFill>
              </a:rPr>
              <a:t>2024 onwards</a:t>
            </a:r>
            <a:r>
              <a:rPr lang="en-US" sz="2200" b="1" dirty="0" smtClean="0">
                <a:solidFill>
                  <a:srgbClr val="C00000"/>
                </a:solidFill>
              </a:rPr>
              <a:t>)</a:t>
            </a:r>
            <a:r>
              <a:rPr lang="en-US" sz="2700" b="1" dirty="0" smtClean="0">
                <a:solidFill>
                  <a:srgbClr val="C00000"/>
                </a:solidFill>
              </a:rPr>
              <a:t/>
            </a:r>
            <a:br>
              <a:rPr lang="en-US" sz="2700" b="1" dirty="0" smtClean="0">
                <a:solidFill>
                  <a:srgbClr val="C00000"/>
                </a:solidFill>
              </a:rPr>
            </a:br>
            <a:r>
              <a:rPr lang="en-US" sz="2700" b="1" dirty="0" smtClean="0">
                <a:solidFill>
                  <a:schemeClr val="accent3">
                    <a:lumMod val="75000"/>
                  </a:schemeClr>
                </a:solidFill>
              </a:rPr>
              <a:t>Dr. P.S. Sontakke</a:t>
            </a:r>
            <a:br>
              <a:rPr lang="en-US" sz="2700" b="1" dirty="0" smtClean="0">
                <a:solidFill>
                  <a:schemeClr val="accent3">
                    <a:lumMod val="75000"/>
                  </a:schemeClr>
                </a:solidFill>
              </a:rPr>
            </a:br>
            <a:r>
              <a:rPr lang="en-US" sz="2700" b="1" dirty="0" smtClean="0">
                <a:solidFill>
                  <a:schemeClr val="accent3">
                    <a:lumMod val="75000"/>
                  </a:schemeClr>
                </a:solidFill>
              </a:rPr>
              <a:t>  </a:t>
            </a:r>
            <a:r>
              <a:rPr lang="en-US" sz="2200" b="1" dirty="0" smtClean="0">
                <a:solidFill>
                  <a:srgbClr val="C00000"/>
                </a:solidFill>
              </a:rPr>
              <a:t>(M.A., M.Phil., Ph.D.)</a:t>
            </a:r>
            <a:br>
              <a:rPr lang="en-US" sz="2200" b="1" dirty="0" smtClean="0">
                <a:solidFill>
                  <a:srgbClr val="C00000"/>
                </a:solidFill>
              </a:rPr>
            </a:br>
            <a:r>
              <a:rPr lang="en-US" sz="2000" b="1" dirty="0" smtClean="0">
                <a:solidFill>
                  <a:srgbClr val="00B050"/>
                </a:solidFill>
              </a:rPr>
              <a:t/>
            </a:r>
            <a:br>
              <a:rPr lang="en-US" sz="2000" b="1" dirty="0" smtClean="0">
                <a:solidFill>
                  <a:srgbClr val="00B050"/>
                </a:solidFill>
              </a:rPr>
            </a:br>
            <a:endParaRPr lang="en-US" sz="1800" dirty="0">
              <a:solidFill>
                <a:schemeClr val="accent6">
                  <a:lumMod val="75000"/>
                </a:schemeClr>
              </a:solidFill>
            </a:endParaRPr>
          </a:p>
        </p:txBody>
      </p:sp>
      <p:pic>
        <p:nvPicPr>
          <p:cNvPr id="1027" name="Picture 3" descr="C:\Users\Dr. Parag Sontakke\Pictures\PASSPORT - Cop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4800600"/>
            <a:ext cx="1676400" cy="182880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Tree>
    <p:extLst>
      <p:ext uri="{BB962C8B-B14F-4D97-AF65-F5344CB8AC3E}">
        <p14:creationId xmlns:p14="http://schemas.microsoft.com/office/powerpoint/2010/main" val="6937616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graphicFrame>
        <p:nvGraphicFramePr>
          <p:cNvPr id="6" name="Content Placeholder 5">
            <a:extLst>
              <a:ext uri="{FF2B5EF4-FFF2-40B4-BE49-F238E27FC236}">
                <a16:creationId xmlns:a16="http://schemas.microsoft.com/office/drawing/2014/main" xmlns="" id="{56612775-1956-4B1C-9F00-8C4B3F27FA42}"/>
              </a:ext>
            </a:extLst>
          </p:cNvPr>
          <p:cNvGraphicFramePr>
            <a:graphicFrameLocks noGrp="1"/>
          </p:cNvGraphicFramePr>
          <p:nvPr>
            <p:ph idx="1"/>
            <p:extLst>
              <p:ext uri="{D42A27DB-BD31-4B8C-83A1-F6EECF244321}">
                <p14:modId xmlns:p14="http://schemas.microsoft.com/office/powerpoint/2010/main" val="770829314"/>
              </p:ext>
            </p:extLst>
          </p:nvPr>
        </p:nvGraphicFramePr>
        <p:xfrm>
          <a:off x="152400" y="3657600"/>
          <a:ext cx="8839200" cy="3002280"/>
        </p:xfrm>
        <a:graphic>
          <a:graphicData uri="http://schemas.openxmlformats.org/drawingml/2006/table">
            <a:tbl>
              <a:tblPr firstRow="1" bandRow="1">
                <a:tableStyleId>{93296810-A885-4BE3-A3E7-6D5BEEA58F35}</a:tableStyleId>
              </a:tblPr>
              <a:tblGrid>
                <a:gridCol w="2946400">
                  <a:extLst>
                    <a:ext uri="{9D8B030D-6E8A-4147-A177-3AD203B41FA5}">
                      <a16:colId xmlns:a16="http://schemas.microsoft.com/office/drawing/2014/main" xmlns="" val="2049649595"/>
                    </a:ext>
                  </a:extLst>
                </a:gridCol>
                <a:gridCol w="2946400">
                  <a:extLst>
                    <a:ext uri="{9D8B030D-6E8A-4147-A177-3AD203B41FA5}">
                      <a16:colId xmlns:a16="http://schemas.microsoft.com/office/drawing/2014/main" xmlns="" val="1939642927"/>
                    </a:ext>
                  </a:extLst>
                </a:gridCol>
                <a:gridCol w="2946400">
                  <a:extLst>
                    <a:ext uri="{9D8B030D-6E8A-4147-A177-3AD203B41FA5}">
                      <a16:colId xmlns:a16="http://schemas.microsoft.com/office/drawing/2014/main" xmlns="" val="1616477570"/>
                    </a:ext>
                  </a:extLst>
                </a:gridCol>
              </a:tblGrid>
              <a:tr h="381000">
                <a:tc>
                  <a:txBody>
                    <a:bodyPr/>
                    <a:lstStyle/>
                    <a:p>
                      <a:pPr algn="ctr"/>
                      <a:r>
                        <a:rPr lang="en-US" sz="1800" dirty="0"/>
                        <a:t>Prefix</a:t>
                      </a:r>
                    </a:p>
                  </a:txBody>
                  <a:tcPr/>
                </a:tc>
                <a:tc>
                  <a:txBody>
                    <a:bodyPr/>
                    <a:lstStyle/>
                    <a:p>
                      <a:pPr algn="ctr"/>
                      <a:r>
                        <a:rPr lang="en-US" sz="1800" dirty="0"/>
                        <a:t>Root/Base</a:t>
                      </a:r>
                    </a:p>
                  </a:txBody>
                  <a:tcPr/>
                </a:tc>
                <a:tc>
                  <a:txBody>
                    <a:bodyPr/>
                    <a:lstStyle/>
                    <a:p>
                      <a:pPr algn="ctr"/>
                      <a:r>
                        <a:rPr lang="en-US" sz="1800" dirty="0"/>
                        <a:t>New Word</a:t>
                      </a:r>
                    </a:p>
                  </a:txBody>
                  <a:tcPr/>
                </a:tc>
                <a:extLst>
                  <a:ext uri="{0D108BD9-81ED-4DB2-BD59-A6C34878D82A}">
                    <a16:rowId xmlns:a16="http://schemas.microsoft.com/office/drawing/2014/main" xmlns="" val="3387887676"/>
                  </a:ext>
                </a:extLst>
              </a:tr>
              <a:tr h="457200">
                <a:tc>
                  <a:txBody>
                    <a:bodyPr/>
                    <a:lstStyle/>
                    <a:p>
                      <a:pPr algn="ctr">
                        <a:lnSpc>
                          <a:spcPct val="100000"/>
                        </a:lnSpc>
                      </a:pPr>
                      <a:r>
                        <a:rPr lang="en-US" sz="2000" b="1" dirty="0"/>
                        <a:t>semi -</a:t>
                      </a:r>
                    </a:p>
                  </a:txBody>
                  <a:tcPr/>
                </a:tc>
                <a:tc>
                  <a:txBody>
                    <a:bodyPr/>
                    <a:lstStyle/>
                    <a:p>
                      <a:pPr>
                        <a:lnSpc>
                          <a:spcPct val="100000"/>
                        </a:lnSpc>
                      </a:pPr>
                      <a:r>
                        <a:rPr lang="en-US" sz="2000" b="1" dirty="0"/>
                        <a:t>Final</a:t>
                      </a:r>
                    </a:p>
                  </a:txBody>
                  <a:tcPr/>
                </a:tc>
                <a:tc>
                  <a:txBody>
                    <a:bodyPr/>
                    <a:lstStyle/>
                    <a:p>
                      <a:pPr>
                        <a:lnSpc>
                          <a:spcPct val="100000"/>
                        </a:lnSpc>
                      </a:pPr>
                      <a:r>
                        <a:rPr lang="en-US" sz="2000" b="1" dirty="0"/>
                        <a:t>Semifinal</a:t>
                      </a:r>
                    </a:p>
                  </a:txBody>
                  <a:tcPr/>
                </a:tc>
                <a:extLst>
                  <a:ext uri="{0D108BD9-81ED-4DB2-BD59-A6C34878D82A}">
                    <a16:rowId xmlns:a16="http://schemas.microsoft.com/office/drawing/2014/main" xmlns="" val="1754718758"/>
                  </a:ext>
                </a:extLst>
              </a:tr>
              <a:tr h="457200">
                <a:tc>
                  <a:txBody>
                    <a:bodyPr/>
                    <a:lstStyle/>
                    <a:p>
                      <a:pPr algn="ctr">
                        <a:lnSpc>
                          <a:spcPct val="100000"/>
                        </a:lnSpc>
                      </a:pPr>
                      <a:r>
                        <a:rPr lang="en-US" sz="2000" b="1" dirty="0"/>
                        <a:t>re -</a:t>
                      </a:r>
                    </a:p>
                  </a:txBody>
                  <a:tcPr/>
                </a:tc>
                <a:tc>
                  <a:txBody>
                    <a:bodyPr/>
                    <a:lstStyle/>
                    <a:p>
                      <a:pPr>
                        <a:lnSpc>
                          <a:spcPct val="100000"/>
                        </a:lnSpc>
                      </a:pPr>
                      <a:r>
                        <a:rPr lang="en-US" sz="2000" b="1" dirty="0"/>
                        <a:t>Collect</a:t>
                      </a:r>
                    </a:p>
                  </a:txBody>
                  <a:tcPr/>
                </a:tc>
                <a:tc>
                  <a:txBody>
                    <a:bodyPr/>
                    <a:lstStyle/>
                    <a:p>
                      <a:pPr>
                        <a:lnSpc>
                          <a:spcPct val="100000"/>
                        </a:lnSpc>
                      </a:pPr>
                      <a:r>
                        <a:rPr lang="en-US" sz="2000" b="1" dirty="0"/>
                        <a:t>Recollect</a:t>
                      </a:r>
                    </a:p>
                  </a:txBody>
                  <a:tcPr/>
                </a:tc>
                <a:extLst>
                  <a:ext uri="{0D108BD9-81ED-4DB2-BD59-A6C34878D82A}">
                    <a16:rowId xmlns:a16="http://schemas.microsoft.com/office/drawing/2014/main" xmlns="" val="2002183678"/>
                  </a:ext>
                </a:extLst>
              </a:tr>
              <a:tr h="457200">
                <a:tc>
                  <a:txBody>
                    <a:bodyPr/>
                    <a:lstStyle/>
                    <a:p>
                      <a:pPr algn="ctr">
                        <a:lnSpc>
                          <a:spcPct val="100000"/>
                        </a:lnSpc>
                      </a:pPr>
                      <a:r>
                        <a:rPr lang="en-US" sz="2000" b="1" dirty="0"/>
                        <a:t>un -</a:t>
                      </a:r>
                    </a:p>
                  </a:txBody>
                  <a:tcPr/>
                </a:tc>
                <a:tc>
                  <a:txBody>
                    <a:bodyPr/>
                    <a:lstStyle/>
                    <a:p>
                      <a:pPr>
                        <a:lnSpc>
                          <a:spcPct val="100000"/>
                        </a:lnSpc>
                      </a:pPr>
                      <a:r>
                        <a:rPr lang="en-US" sz="2000" b="1" dirty="0"/>
                        <a:t>Happy</a:t>
                      </a:r>
                    </a:p>
                  </a:txBody>
                  <a:tcPr/>
                </a:tc>
                <a:tc>
                  <a:txBody>
                    <a:bodyPr/>
                    <a:lstStyle/>
                    <a:p>
                      <a:pPr>
                        <a:lnSpc>
                          <a:spcPct val="100000"/>
                        </a:lnSpc>
                      </a:pPr>
                      <a:r>
                        <a:rPr lang="en-US" sz="2000" b="1" dirty="0"/>
                        <a:t>Unhappy</a:t>
                      </a:r>
                    </a:p>
                  </a:txBody>
                  <a:tcPr/>
                </a:tc>
                <a:extLst>
                  <a:ext uri="{0D108BD9-81ED-4DB2-BD59-A6C34878D82A}">
                    <a16:rowId xmlns:a16="http://schemas.microsoft.com/office/drawing/2014/main" xmlns="" val="3846541674"/>
                  </a:ext>
                </a:extLst>
              </a:tr>
              <a:tr h="457200">
                <a:tc>
                  <a:txBody>
                    <a:bodyPr/>
                    <a:lstStyle/>
                    <a:p>
                      <a:pPr algn="ctr">
                        <a:lnSpc>
                          <a:spcPct val="100000"/>
                        </a:lnSpc>
                      </a:pPr>
                      <a:r>
                        <a:rPr lang="en-US" sz="2000" b="1" dirty="0"/>
                        <a:t>auto -</a:t>
                      </a:r>
                    </a:p>
                  </a:txBody>
                  <a:tcPr/>
                </a:tc>
                <a:tc>
                  <a:txBody>
                    <a:bodyPr/>
                    <a:lstStyle/>
                    <a:p>
                      <a:pPr>
                        <a:lnSpc>
                          <a:spcPct val="100000"/>
                        </a:lnSpc>
                      </a:pPr>
                      <a:r>
                        <a:rPr lang="en-US" sz="2000" b="1" dirty="0"/>
                        <a:t>Biography</a:t>
                      </a:r>
                    </a:p>
                  </a:txBody>
                  <a:tcPr/>
                </a:tc>
                <a:tc>
                  <a:txBody>
                    <a:bodyPr/>
                    <a:lstStyle/>
                    <a:p>
                      <a:pPr>
                        <a:lnSpc>
                          <a:spcPct val="100000"/>
                        </a:lnSpc>
                      </a:pPr>
                      <a:r>
                        <a:rPr lang="en-US" sz="2000" b="1" dirty="0"/>
                        <a:t>Autobiography</a:t>
                      </a:r>
                    </a:p>
                  </a:txBody>
                  <a:tcPr/>
                </a:tc>
                <a:extLst>
                  <a:ext uri="{0D108BD9-81ED-4DB2-BD59-A6C34878D82A}">
                    <a16:rowId xmlns:a16="http://schemas.microsoft.com/office/drawing/2014/main" xmlns="" val="1726749264"/>
                  </a:ext>
                </a:extLst>
              </a:tr>
              <a:tr h="381000">
                <a:tc>
                  <a:txBody>
                    <a:bodyPr/>
                    <a:lstStyle/>
                    <a:p>
                      <a:pPr algn="ctr">
                        <a:lnSpc>
                          <a:spcPct val="100000"/>
                        </a:lnSpc>
                      </a:pPr>
                      <a:r>
                        <a:rPr lang="en-US" sz="2000" b="1" dirty="0"/>
                        <a:t>de -</a:t>
                      </a:r>
                    </a:p>
                  </a:txBody>
                  <a:tcPr/>
                </a:tc>
                <a:tc>
                  <a:txBody>
                    <a:bodyPr/>
                    <a:lstStyle/>
                    <a:p>
                      <a:pPr>
                        <a:lnSpc>
                          <a:spcPct val="100000"/>
                        </a:lnSpc>
                      </a:pPr>
                      <a:r>
                        <a:rPr lang="en-US" sz="2000" b="1" dirty="0"/>
                        <a:t>Forest</a:t>
                      </a:r>
                    </a:p>
                  </a:txBody>
                  <a:tcPr/>
                </a:tc>
                <a:tc>
                  <a:txBody>
                    <a:bodyPr/>
                    <a:lstStyle/>
                    <a:p>
                      <a:pPr>
                        <a:lnSpc>
                          <a:spcPct val="100000"/>
                        </a:lnSpc>
                      </a:pPr>
                      <a:r>
                        <a:rPr lang="en-US" sz="2000" b="1" dirty="0"/>
                        <a:t>Deforest</a:t>
                      </a:r>
                    </a:p>
                  </a:txBody>
                  <a:tcPr/>
                </a:tc>
                <a:extLst>
                  <a:ext uri="{0D108BD9-81ED-4DB2-BD59-A6C34878D82A}">
                    <a16:rowId xmlns:a16="http://schemas.microsoft.com/office/drawing/2014/main" xmlns="" val="943199609"/>
                  </a:ext>
                </a:extLst>
              </a:tr>
              <a:tr h="335280">
                <a:tc>
                  <a:txBody>
                    <a:bodyPr/>
                    <a:lstStyle/>
                    <a:p>
                      <a:pPr algn="ctr">
                        <a:lnSpc>
                          <a:spcPct val="100000"/>
                        </a:lnSpc>
                      </a:pPr>
                      <a:r>
                        <a:rPr lang="en-US" sz="2000" b="1" dirty="0"/>
                        <a:t>multi -</a:t>
                      </a:r>
                    </a:p>
                  </a:txBody>
                  <a:tcPr/>
                </a:tc>
                <a:tc>
                  <a:txBody>
                    <a:bodyPr/>
                    <a:lstStyle/>
                    <a:p>
                      <a:pPr>
                        <a:lnSpc>
                          <a:spcPct val="100000"/>
                        </a:lnSpc>
                      </a:pPr>
                      <a:r>
                        <a:rPr lang="en-US" sz="2000" b="1" dirty="0"/>
                        <a:t>National</a:t>
                      </a:r>
                    </a:p>
                  </a:txBody>
                  <a:tcPr/>
                </a:tc>
                <a:tc>
                  <a:txBody>
                    <a:bodyPr/>
                    <a:lstStyle/>
                    <a:p>
                      <a:pPr>
                        <a:lnSpc>
                          <a:spcPct val="100000"/>
                        </a:lnSpc>
                      </a:pPr>
                      <a:r>
                        <a:rPr lang="en-US" sz="2000" b="1" dirty="0"/>
                        <a:t>Multinational</a:t>
                      </a:r>
                    </a:p>
                  </a:txBody>
                  <a:tcPr/>
                </a:tc>
                <a:extLst>
                  <a:ext uri="{0D108BD9-81ED-4DB2-BD59-A6C34878D82A}">
                    <a16:rowId xmlns:a16="http://schemas.microsoft.com/office/drawing/2014/main" xmlns="" val="408528345"/>
                  </a:ext>
                </a:extLst>
              </a:tr>
            </a:tbl>
          </a:graphicData>
        </a:graphic>
      </p:graphicFrame>
      <p:sp>
        <p:nvSpPr>
          <p:cNvPr id="5" name="Rectangle 4"/>
          <p:cNvSpPr/>
          <p:nvPr/>
        </p:nvSpPr>
        <p:spPr>
          <a:xfrm>
            <a:off x="76200" y="76200"/>
            <a:ext cx="8991600" cy="4062651"/>
          </a:xfrm>
          <a:prstGeom prst="rect">
            <a:avLst/>
          </a:prstGeom>
        </p:spPr>
        <p:txBody>
          <a:bodyPr wrap="square">
            <a:spAutoFit/>
          </a:bodyPr>
          <a:lstStyle/>
          <a:p>
            <a:pPr algn="just">
              <a:lnSpc>
                <a:spcPct val="150000"/>
              </a:lnSpc>
            </a:pPr>
            <a:r>
              <a:rPr lang="en-US" sz="2200" b="1" dirty="0">
                <a:solidFill>
                  <a:srgbClr val="FF0000"/>
                </a:solidFill>
              </a:rPr>
              <a:t>II) WORD FORMATION PROCESSES : </a:t>
            </a:r>
            <a:r>
              <a:rPr lang="en-US" sz="2200" b="1" dirty="0">
                <a:solidFill>
                  <a:srgbClr val="7030A0"/>
                </a:solidFill>
              </a:rPr>
              <a:t> </a:t>
            </a:r>
            <a:r>
              <a:rPr lang="en-US" sz="2200" b="1" dirty="0" smtClean="0">
                <a:solidFill>
                  <a:srgbClr val="7030A0"/>
                </a:solidFill>
              </a:rPr>
              <a:t>This </a:t>
            </a:r>
            <a:r>
              <a:rPr lang="en-US" sz="2200" b="1" dirty="0">
                <a:solidFill>
                  <a:srgbClr val="7030A0"/>
                </a:solidFill>
              </a:rPr>
              <a:t>process is </a:t>
            </a:r>
            <a:r>
              <a:rPr lang="en-US" sz="2200" b="1" dirty="0" smtClean="0">
                <a:solidFill>
                  <a:srgbClr val="7030A0"/>
                </a:solidFill>
              </a:rPr>
              <a:t>the main </a:t>
            </a:r>
            <a:r>
              <a:rPr lang="en-US" sz="2200" b="1" dirty="0">
                <a:solidFill>
                  <a:srgbClr val="7030A0"/>
                </a:solidFill>
              </a:rPr>
              <a:t>technique to develop vocabulary. It enriches </a:t>
            </a:r>
            <a:r>
              <a:rPr lang="mr-IN" sz="2000" b="1" dirty="0" smtClean="0">
                <a:solidFill>
                  <a:srgbClr val="00B050"/>
                </a:solidFill>
              </a:rPr>
              <a:t>(समृद्ध)</a:t>
            </a:r>
            <a:r>
              <a:rPr lang="mr-IN" sz="2000" b="1" dirty="0" smtClean="0">
                <a:solidFill>
                  <a:srgbClr val="7030A0"/>
                </a:solidFill>
              </a:rPr>
              <a:t> </a:t>
            </a:r>
            <a:r>
              <a:rPr lang="en-US" sz="2200" b="1" dirty="0" smtClean="0">
                <a:solidFill>
                  <a:srgbClr val="7030A0"/>
                </a:solidFill>
              </a:rPr>
              <a:t>one’s </a:t>
            </a:r>
            <a:r>
              <a:rPr lang="en-US" sz="2200" b="1" dirty="0">
                <a:solidFill>
                  <a:srgbClr val="7030A0"/>
                </a:solidFill>
              </a:rPr>
              <a:t>vocabulary. Various processes are used for word formation. One of them is discussed here</a:t>
            </a:r>
            <a:r>
              <a:rPr lang="en-US" sz="2200" b="1" dirty="0" smtClean="0">
                <a:solidFill>
                  <a:srgbClr val="7030A0"/>
                </a:solidFill>
              </a:rPr>
              <a:t>. </a:t>
            </a:r>
            <a:r>
              <a:rPr lang="en-US" sz="2200" b="1" dirty="0" smtClean="0">
                <a:solidFill>
                  <a:srgbClr val="00B0F0"/>
                </a:solidFill>
              </a:rPr>
              <a:t>Affixation </a:t>
            </a:r>
            <a:r>
              <a:rPr lang="en-US" sz="2200" b="1" dirty="0">
                <a:solidFill>
                  <a:srgbClr val="00B0F0"/>
                </a:solidFill>
              </a:rPr>
              <a:t>: </a:t>
            </a:r>
            <a:r>
              <a:rPr lang="en-US" sz="2200" b="1" dirty="0">
                <a:solidFill>
                  <a:schemeClr val="accent2"/>
                </a:solidFill>
              </a:rPr>
              <a:t>It is attachment to the root/base of the word. We can form new words by using this process. </a:t>
            </a:r>
            <a:r>
              <a:rPr lang="en-US" sz="2200" b="1" dirty="0" smtClean="0">
                <a:solidFill>
                  <a:schemeClr val="accent2"/>
                </a:solidFill>
              </a:rPr>
              <a:t>There </a:t>
            </a:r>
            <a:r>
              <a:rPr lang="en-US" sz="2200" b="1" dirty="0">
                <a:solidFill>
                  <a:schemeClr val="accent2"/>
                </a:solidFill>
              </a:rPr>
              <a:t>are two types of affixation – </a:t>
            </a:r>
            <a:r>
              <a:rPr lang="en-US" sz="2200" b="1" dirty="0">
                <a:solidFill>
                  <a:srgbClr val="00B050"/>
                </a:solidFill>
              </a:rPr>
              <a:t>Prefixation</a:t>
            </a:r>
            <a:r>
              <a:rPr lang="en-US" sz="2200" b="1" dirty="0">
                <a:solidFill>
                  <a:schemeClr val="accent2"/>
                </a:solidFill>
              </a:rPr>
              <a:t> &amp; </a:t>
            </a:r>
            <a:r>
              <a:rPr lang="en-US" sz="2200" b="1" dirty="0">
                <a:solidFill>
                  <a:schemeClr val="accent6">
                    <a:lumMod val="75000"/>
                  </a:schemeClr>
                </a:solidFill>
              </a:rPr>
              <a:t>Suffixation. </a:t>
            </a:r>
            <a:r>
              <a:rPr lang="en-US" sz="2200" b="1" dirty="0" smtClean="0">
                <a:solidFill>
                  <a:srgbClr val="00B0F0"/>
                </a:solidFill>
              </a:rPr>
              <a:t>Prefixation </a:t>
            </a:r>
            <a:r>
              <a:rPr lang="en-US" sz="2200" b="1" dirty="0">
                <a:solidFill>
                  <a:srgbClr val="00B0F0"/>
                </a:solidFill>
              </a:rPr>
              <a:t>: </a:t>
            </a:r>
            <a:r>
              <a:rPr lang="en-US" sz="2200" b="1" dirty="0">
                <a:solidFill>
                  <a:schemeClr val="accent2"/>
                </a:solidFill>
              </a:rPr>
              <a:t>In this process, an affix is attached before the root/base of the word &amp; new word is formed. There are many prefixes in English. </a:t>
            </a:r>
          </a:p>
          <a:p>
            <a:pPr lvl="0" algn="just">
              <a:lnSpc>
                <a:spcPct val="150000"/>
              </a:lnSpc>
            </a:pPr>
            <a:endParaRPr lang="en-US" b="1" dirty="0">
              <a:solidFill>
                <a:schemeClr val="accent6">
                  <a:lumMod val="75000"/>
                </a:schemeClr>
              </a:solidFill>
            </a:endParaRPr>
          </a:p>
        </p:txBody>
      </p:sp>
    </p:spTree>
    <p:extLst>
      <p:ext uri="{BB962C8B-B14F-4D97-AF65-F5344CB8AC3E}">
        <p14:creationId xmlns:p14="http://schemas.microsoft.com/office/powerpoint/2010/main" val="123486409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graphicFrame>
        <p:nvGraphicFramePr>
          <p:cNvPr id="6" name="Content Placeholder 5">
            <a:extLst>
              <a:ext uri="{FF2B5EF4-FFF2-40B4-BE49-F238E27FC236}">
                <a16:creationId xmlns:a16="http://schemas.microsoft.com/office/drawing/2014/main" xmlns="" id="{56612775-1956-4B1C-9F00-8C4B3F27FA42}"/>
              </a:ext>
            </a:extLst>
          </p:cNvPr>
          <p:cNvGraphicFramePr>
            <a:graphicFrameLocks noGrp="1"/>
          </p:cNvGraphicFramePr>
          <p:nvPr>
            <p:ph idx="1"/>
            <p:extLst>
              <p:ext uri="{D42A27DB-BD31-4B8C-83A1-F6EECF244321}">
                <p14:modId xmlns:p14="http://schemas.microsoft.com/office/powerpoint/2010/main" val="2963116180"/>
              </p:ext>
            </p:extLst>
          </p:nvPr>
        </p:nvGraphicFramePr>
        <p:xfrm>
          <a:off x="124691" y="1295400"/>
          <a:ext cx="8866908" cy="2780259"/>
        </p:xfrm>
        <a:graphic>
          <a:graphicData uri="http://schemas.openxmlformats.org/drawingml/2006/table">
            <a:tbl>
              <a:tblPr firstRow="1" bandRow="1">
                <a:tableStyleId>{93296810-A885-4BE3-A3E7-6D5BEEA58F35}</a:tableStyleId>
              </a:tblPr>
              <a:tblGrid>
                <a:gridCol w="2955636">
                  <a:extLst>
                    <a:ext uri="{9D8B030D-6E8A-4147-A177-3AD203B41FA5}">
                      <a16:colId xmlns:a16="http://schemas.microsoft.com/office/drawing/2014/main" xmlns="" val="2049649595"/>
                    </a:ext>
                  </a:extLst>
                </a:gridCol>
                <a:gridCol w="2955636">
                  <a:extLst>
                    <a:ext uri="{9D8B030D-6E8A-4147-A177-3AD203B41FA5}">
                      <a16:colId xmlns:a16="http://schemas.microsoft.com/office/drawing/2014/main" xmlns="" val="1939642927"/>
                    </a:ext>
                  </a:extLst>
                </a:gridCol>
                <a:gridCol w="2955636">
                  <a:extLst>
                    <a:ext uri="{9D8B030D-6E8A-4147-A177-3AD203B41FA5}">
                      <a16:colId xmlns:a16="http://schemas.microsoft.com/office/drawing/2014/main" xmlns="" val="1616477570"/>
                    </a:ext>
                  </a:extLst>
                </a:gridCol>
              </a:tblGrid>
              <a:tr h="378997">
                <a:tc>
                  <a:txBody>
                    <a:bodyPr/>
                    <a:lstStyle/>
                    <a:p>
                      <a:pPr algn="ctr"/>
                      <a:r>
                        <a:rPr lang="en-US" sz="1600" dirty="0"/>
                        <a:t>Suffix</a:t>
                      </a:r>
                    </a:p>
                  </a:txBody>
                  <a:tcPr/>
                </a:tc>
                <a:tc>
                  <a:txBody>
                    <a:bodyPr/>
                    <a:lstStyle/>
                    <a:p>
                      <a:pPr algn="ctr"/>
                      <a:r>
                        <a:rPr lang="en-US" sz="1600" dirty="0"/>
                        <a:t>Root/Base</a:t>
                      </a:r>
                    </a:p>
                  </a:txBody>
                  <a:tcPr/>
                </a:tc>
                <a:tc>
                  <a:txBody>
                    <a:bodyPr/>
                    <a:lstStyle/>
                    <a:p>
                      <a:pPr algn="ctr"/>
                      <a:r>
                        <a:rPr lang="en-US" sz="1600" dirty="0"/>
                        <a:t>New Word</a:t>
                      </a:r>
                    </a:p>
                  </a:txBody>
                  <a:tcPr/>
                </a:tc>
                <a:extLst>
                  <a:ext uri="{0D108BD9-81ED-4DB2-BD59-A6C34878D82A}">
                    <a16:rowId xmlns:a16="http://schemas.microsoft.com/office/drawing/2014/main" xmlns="" val="3387887676"/>
                  </a:ext>
                </a:extLst>
              </a:tr>
              <a:tr h="386976">
                <a:tc>
                  <a:txBody>
                    <a:bodyPr/>
                    <a:lstStyle/>
                    <a:p>
                      <a:pPr algn="ctr">
                        <a:lnSpc>
                          <a:spcPct val="100000"/>
                        </a:lnSpc>
                      </a:pPr>
                      <a:r>
                        <a:rPr lang="en-US" sz="2000" dirty="0"/>
                        <a:t>- al</a:t>
                      </a:r>
                    </a:p>
                  </a:txBody>
                  <a:tcPr/>
                </a:tc>
                <a:tc>
                  <a:txBody>
                    <a:bodyPr/>
                    <a:lstStyle/>
                    <a:p>
                      <a:pPr algn="ctr">
                        <a:lnSpc>
                          <a:spcPct val="100000"/>
                        </a:lnSpc>
                      </a:pPr>
                      <a:r>
                        <a:rPr lang="en-US" sz="2000" dirty="0"/>
                        <a:t>Arrive </a:t>
                      </a:r>
                    </a:p>
                  </a:txBody>
                  <a:tcPr/>
                </a:tc>
                <a:tc>
                  <a:txBody>
                    <a:bodyPr/>
                    <a:lstStyle/>
                    <a:p>
                      <a:pPr algn="ctr">
                        <a:lnSpc>
                          <a:spcPct val="100000"/>
                        </a:lnSpc>
                      </a:pPr>
                      <a:r>
                        <a:rPr lang="en-US" sz="2000" dirty="0"/>
                        <a:t>Arrival </a:t>
                      </a:r>
                    </a:p>
                  </a:txBody>
                  <a:tcPr/>
                </a:tc>
                <a:extLst>
                  <a:ext uri="{0D108BD9-81ED-4DB2-BD59-A6C34878D82A}">
                    <a16:rowId xmlns:a16="http://schemas.microsoft.com/office/drawing/2014/main" xmlns="" val="1754718758"/>
                  </a:ext>
                </a:extLst>
              </a:tr>
              <a:tr h="386976">
                <a:tc>
                  <a:txBody>
                    <a:bodyPr/>
                    <a:lstStyle/>
                    <a:p>
                      <a:pPr marL="0" indent="0" algn="ctr">
                        <a:lnSpc>
                          <a:spcPct val="100000"/>
                        </a:lnSpc>
                        <a:buFontTx/>
                        <a:buNone/>
                      </a:pPr>
                      <a:r>
                        <a:rPr lang="en-US" sz="2000" dirty="0"/>
                        <a:t>- less</a:t>
                      </a:r>
                    </a:p>
                  </a:txBody>
                  <a:tcPr/>
                </a:tc>
                <a:tc>
                  <a:txBody>
                    <a:bodyPr/>
                    <a:lstStyle/>
                    <a:p>
                      <a:pPr algn="ctr">
                        <a:lnSpc>
                          <a:spcPct val="100000"/>
                        </a:lnSpc>
                      </a:pPr>
                      <a:r>
                        <a:rPr lang="en-US" sz="2000" dirty="0"/>
                        <a:t>Mercy </a:t>
                      </a:r>
                    </a:p>
                  </a:txBody>
                  <a:tcPr/>
                </a:tc>
                <a:tc>
                  <a:txBody>
                    <a:bodyPr/>
                    <a:lstStyle/>
                    <a:p>
                      <a:pPr algn="ctr">
                        <a:lnSpc>
                          <a:spcPct val="100000"/>
                        </a:lnSpc>
                      </a:pPr>
                      <a:r>
                        <a:rPr lang="en-US" sz="2000" dirty="0"/>
                        <a:t>Merciless</a:t>
                      </a:r>
                    </a:p>
                  </a:txBody>
                  <a:tcPr/>
                </a:tc>
                <a:extLst>
                  <a:ext uri="{0D108BD9-81ED-4DB2-BD59-A6C34878D82A}">
                    <a16:rowId xmlns:a16="http://schemas.microsoft.com/office/drawing/2014/main" xmlns="" val="2002183678"/>
                  </a:ext>
                </a:extLst>
              </a:tr>
              <a:tr h="408151">
                <a:tc>
                  <a:txBody>
                    <a:bodyPr/>
                    <a:lstStyle/>
                    <a:p>
                      <a:pPr algn="ctr">
                        <a:lnSpc>
                          <a:spcPct val="100000"/>
                        </a:lnSpc>
                      </a:pPr>
                      <a:r>
                        <a:rPr lang="en-US" sz="2000" dirty="0"/>
                        <a:t>- ness </a:t>
                      </a:r>
                    </a:p>
                  </a:txBody>
                  <a:tcPr/>
                </a:tc>
                <a:tc>
                  <a:txBody>
                    <a:bodyPr/>
                    <a:lstStyle/>
                    <a:p>
                      <a:pPr algn="ctr">
                        <a:lnSpc>
                          <a:spcPct val="100000"/>
                        </a:lnSpc>
                      </a:pPr>
                      <a:r>
                        <a:rPr lang="en-US" sz="2000" dirty="0"/>
                        <a:t>Happy</a:t>
                      </a:r>
                    </a:p>
                  </a:txBody>
                  <a:tcPr/>
                </a:tc>
                <a:tc>
                  <a:txBody>
                    <a:bodyPr/>
                    <a:lstStyle/>
                    <a:p>
                      <a:pPr algn="ctr">
                        <a:lnSpc>
                          <a:spcPct val="100000"/>
                        </a:lnSpc>
                      </a:pPr>
                      <a:r>
                        <a:rPr lang="en-US" sz="2000" dirty="0"/>
                        <a:t>Happiness</a:t>
                      </a:r>
                    </a:p>
                  </a:txBody>
                  <a:tcPr/>
                </a:tc>
                <a:extLst>
                  <a:ext uri="{0D108BD9-81ED-4DB2-BD59-A6C34878D82A}">
                    <a16:rowId xmlns:a16="http://schemas.microsoft.com/office/drawing/2014/main" xmlns="" val="3846541674"/>
                  </a:ext>
                </a:extLst>
              </a:tr>
              <a:tr h="386976">
                <a:tc>
                  <a:txBody>
                    <a:bodyPr/>
                    <a:lstStyle/>
                    <a:p>
                      <a:pPr marL="0" indent="0" algn="ctr">
                        <a:lnSpc>
                          <a:spcPct val="100000"/>
                        </a:lnSpc>
                        <a:buFontTx/>
                        <a:buNone/>
                      </a:pPr>
                      <a:r>
                        <a:rPr lang="en-US" sz="2000" dirty="0"/>
                        <a:t> - </a:t>
                      </a:r>
                      <a:r>
                        <a:rPr lang="en-US" sz="2000" dirty="0" err="1"/>
                        <a:t>ish</a:t>
                      </a:r>
                      <a:endParaRPr lang="en-US" sz="2000" dirty="0"/>
                    </a:p>
                  </a:txBody>
                  <a:tcPr/>
                </a:tc>
                <a:tc>
                  <a:txBody>
                    <a:bodyPr/>
                    <a:lstStyle/>
                    <a:p>
                      <a:pPr algn="ctr">
                        <a:lnSpc>
                          <a:spcPct val="100000"/>
                        </a:lnSpc>
                      </a:pPr>
                      <a:r>
                        <a:rPr lang="en-US" sz="2000" dirty="0"/>
                        <a:t>Book</a:t>
                      </a:r>
                    </a:p>
                  </a:txBody>
                  <a:tcPr/>
                </a:tc>
                <a:tc>
                  <a:txBody>
                    <a:bodyPr/>
                    <a:lstStyle/>
                    <a:p>
                      <a:pPr algn="ctr">
                        <a:lnSpc>
                          <a:spcPct val="100000"/>
                        </a:lnSpc>
                      </a:pPr>
                      <a:r>
                        <a:rPr lang="en-US" sz="2000" dirty="0"/>
                        <a:t>Bookish</a:t>
                      </a:r>
                    </a:p>
                  </a:txBody>
                  <a:tcPr/>
                </a:tc>
                <a:extLst>
                  <a:ext uri="{0D108BD9-81ED-4DB2-BD59-A6C34878D82A}">
                    <a16:rowId xmlns:a16="http://schemas.microsoft.com/office/drawing/2014/main" xmlns="" val="1726749264"/>
                  </a:ext>
                </a:extLst>
              </a:tr>
              <a:tr h="408151">
                <a:tc>
                  <a:txBody>
                    <a:bodyPr/>
                    <a:lstStyle/>
                    <a:p>
                      <a:pPr algn="ctr">
                        <a:lnSpc>
                          <a:spcPct val="100000"/>
                        </a:lnSpc>
                      </a:pPr>
                      <a:r>
                        <a:rPr lang="en-US" sz="2000" dirty="0"/>
                        <a:t>- </a:t>
                      </a:r>
                      <a:r>
                        <a:rPr lang="en-US" sz="2000" dirty="0" err="1"/>
                        <a:t>ful</a:t>
                      </a:r>
                      <a:r>
                        <a:rPr lang="en-US" sz="2000" dirty="0"/>
                        <a:t> </a:t>
                      </a:r>
                    </a:p>
                  </a:txBody>
                  <a:tcPr/>
                </a:tc>
                <a:tc>
                  <a:txBody>
                    <a:bodyPr/>
                    <a:lstStyle/>
                    <a:p>
                      <a:pPr algn="ctr">
                        <a:lnSpc>
                          <a:spcPct val="100000"/>
                        </a:lnSpc>
                      </a:pPr>
                      <a:r>
                        <a:rPr lang="en-US" sz="2000" dirty="0"/>
                        <a:t>Faith</a:t>
                      </a:r>
                    </a:p>
                  </a:txBody>
                  <a:tcPr/>
                </a:tc>
                <a:tc>
                  <a:txBody>
                    <a:bodyPr/>
                    <a:lstStyle/>
                    <a:p>
                      <a:pPr algn="ctr">
                        <a:lnSpc>
                          <a:spcPct val="100000"/>
                        </a:lnSpc>
                      </a:pPr>
                      <a:r>
                        <a:rPr lang="en-US" sz="2000" dirty="0"/>
                        <a:t>Faithful</a:t>
                      </a:r>
                    </a:p>
                  </a:txBody>
                  <a:tcPr/>
                </a:tc>
                <a:extLst>
                  <a:ext uri="{0D108BD9-81ED-4DB2-BD59-A6C34878D82A}">
                    <a16:rowId xmlns:a16="http://schemas.microsoft.com/office/drawing/2014/main" xmlns="" val="943199609"/>
                  </a:ext>
                </a:extLst>
              </a:tr>
              <a:tr h="386976">
                <a:tc>
                  <a:txBody>
                    <a:bodyPr/>
                    <a:lstStyle/>
                    <a:p>
                      <a:pPr algn="ctr">
                        <a:lnSpc>
                          <a:spcPct val="100000"/>
                        </a:lnSpc>
                      </a:pPr>
                      <a:r>
                        <a:rPr lang="en-US" sz="2000" dirty="0"/>
                        <a:t>- </a:t>
                      </a:r>
                      <a:r>
                        <a:rPr lang="en-US" sz="2000" dirty="0" err="1"/>
                        <a:t>ee</a:t>
                      </a:r>
                      <a:endParaRPr lang="en-US" sz="2000" dirty="0"/>
                    </a:p>
                  </a:txBody>
                  <a:tcPr/>
                </a:tc>
                <a:tc>
                  <a:txBody>
                    <a:bodyPr/>
                    <a:lstStyle/>
                    <a:p>
                      <a:pPr algn="ctr">
                        <a:lnSpc>
                          <a:spcPct val="100000"/>
                        </a:lnSpc>
                      </a:pPr>
                      <a:r>
                        <a:rPr lang="en-US" sz="2000" dirty="0"/>
                        <a:t>Employ</a:t>
                      </a:r>
                    </a:p>
                  </a:txBody>
                  <a:tcPr/>
                </a:tc>
                <a:tc>
                  <a:txBody>
                    <a:bodyPr/>
                    <a:lstStyle/>
                    <a:p>
                      <a:pPr algn="ctr">
                        <a:lnSpc>
                          <a:spcPct val="100000"/>
                        </a:lnSpc>
                      </a:pPr>
                      <a:r>
                        <a:rPr lang="en-US" sz="2000" dirty="0"/>
                        <a:t>Employee</a:t>
                      </a:r>
                    </a:p>
                  </a:txBody>
                  <a:tcPr/>
                </a:tc>
                <a:extLst>
                  <a:ext uri="{0D108BD9-81ED-4DB2-BD59-A6C34878D82A}">
                    <a16:rowId xmlns:a16="http://schemas.microsoft.com/office/drawing/2014/main" xmlns="" val="408528345"/>
                  </a:ext>
                </a:extLst>
              </a:tr>
            </a:tbl>
          </a:graphicData>
        </a:graphic>
      </p:graphicFrame>
      <p:sp>
        <p:nvSpPr>
          <p:cNvPr id="3" name="Rectangle 2"/>
          <p:cNvSpPr/>
          <p:nvPr/>
        </p:nvSpPr>
        <p:spPr>
          <a:xfrm>
            <a:off x="76200" y="76200"/>
            <a:ext cx="8991600" cy="1200329"/>
          </a:xfrm>
          <a:prstGeom prst="rect">
            <a:avLst/>
          </a:prstGeom>
        </p:spPr>
        <p:txBody>
          <a:bodyPr wrap="square">
            <a:spAutoFit/>
          </a:bodyPr>
          <a:lstStyle/>
          <a:p>
            <a:pPr lvl="0" algn="just">
              <a:lnSpc>
                <a:spcPct val="150000"/>
              </a:lnSpc>
            </a:pPr>
            <a:r>
              <a:rPr lang="en-US" sz="2400" b="1" dirty="0">
                <a:solidFill>
                  <a:srgbClr val="00B0F0"/>
                </a:solidFill>
              </a:rPr>
              <a:t>Suffixation : </a:t>
            </a:r>
            <a:r>
              <a:rPr lang="en-US" sz="2400" dirty="0">
                <a:solidFill>
                  <a:schemeClr val="accent2"/>
                </a:solidFill>
              </a:rPr>
              <a:t>In this process, an affix is attached after the root/base of the word &amp; new word is formed. There are many suffixes in </a:t>
            </a:r>
            <a:r>
              <a:rPr lang="en-US" sz="2400" dirty="0" smtClean="0">
                <a:solidFill>
                  <a:schemeClr val="accent2"/>
                </a:solidFill>
              </a:rPr>
              <a:t>English </a:t>
            </a:r>
            <a:r>
              <a:rPr lang="en-US" sz="2400" dirty="0">
                <a:solidFill>
                  <a:schemeClr val="accent2"/>
                </a:solidFill>
              </a:rPr>
              <a:t>– </a:t>
            </a:r>
          </a:p>
        </p:txBody>
      </p:sp>
      <p:sp>
        <p:nvSpPr>
          <p:cNvPr id="5" name="Rectangle 4"/>
          <p:cNvSpPr/>
          <p:nvPr/>
        </p:nvSpPr>
        <p:spPr>
          <a:xfrm>
            <a:off x="76200" y="4089781"/>
            <a:ext cx="8991600" cy="2692019"/>
          </a:xfrm>
          <a:prstGeom prst="rect">
            <a:avLst/>
          </a:prstGeom>
        </p:spPr>
        <p:txBody>
          <a:bodyPr wrap="square">
            <a:spAutoFit/>
          </a:bodyPr>
          <a:lstStyle/>
          <a:p>
            <a:pPr algn="just">
              <a:lnSpc>
                <a:spcPct val="150000"/>
              </a:lnSpc>
            </a:pPr>
            <a:r>
              <a:rPr lang="en-US" sz="2300" b="1" dirty="0">
                <a:solidFill>
                  <a:srgbClr val="FF0000"/>
                </a:solidFill>
              </a:rPr>
              <a:t>III) Synonyms &amp; Antonyms </a:t>
            </a:r>
            <a:r>
              <a:rPr lang="en-US" sz="2000" dirty="0" smtClean="0">
                <a:solidFill>
                  <a:srgbClr val="00B050"/>
                </a:solidFill>
              </a:rPr>
              <a:t>(</a:t>
            </a:r>
            <a:r>
              <a:rPr lang="mr-IN" sz="2000" dirty="0" smtClean="0">
                <a:solidFill>
                  <a:srgbClr val="00B050"/>
                </a:solidFill>
              </a:rPr>
              <a:t>समानार्थी व विरुद्धार्थी शब्द</a:t>
            </a:r>
            <a:r>
              <a:rPr lang="en-US" sz="2000" dirty="0" smtClean="0">
                <a:solidFill>
                  <a:srgbClr val="00B050"/>
                </a:solidFill>
              </a:rPr>
              <a:t>)</a:t>
            </a:r>
            <a:r>
              <a:rPr lang="en-US" sz="2300" b="1" dirty="0" smtClean="0">
                <a:solidFill>
                  <a:srgbClr val="FF0000"/>
                </a:solidFill>
              </a:rPr>
              <a:t> : </a:t>
            </a:r>
            <a:r>
              <a:rPr lang="en-US" sz="2300" dirty="0">
                <a:solidFill>
                  <a:srgbClr val="7030A0"/>
                </a:solidFill>
              </a:rPr>
              <a:t>Synonyms are words of same grammatical class having similar meaning. No other word means exactly as any other word. So, synonyms are words having slightly different shades of meaning. Synonyms are words that convey same general idea. </a:t>
            </a:r>
            <a:r>
              <a:rPr lang="en-US" sz="2300" dirty="0" smtClean="0">
                <a:solidFill>
                  <a:srgbClr val="7030A0"/>
                </a:solidFill>
              </a:rPr>
              <a:t>Ex </a:t>
            </a:r>
            <a:r>
              <a:rPr lang="en-US" sz="2300" dirty="0">
                <a:solidFill>
                  <a:srgbClr val="7030A0"/>
                </a:solidFill>
              </a:rPr>
              <a:t>– </a:t>
            </a:r>
            <a:r>
              <a:rPr lang="en-US" sz="2300" b="1" dirty="0">
                <a:solidFill>
                  <a:schemeClr val="accent6">
                    <a:lumMod val="75000"/>
                  </a:schemeClr>
                </a:solidFill>
              </a:rPr>
              <a:t>kill</a:t>
            </a:r>
            <a:r>
              <a:rPr lang="en-US" sz="2300" b="1" dirty="0">
                <a:solidFill>
                  <a:srgbClr val="7030A0"/>
                </a:solidFill>
              </a:rPr>
              <a:t>, </a:t>
            </a:r>
            <a:r>
              <a:rPr lang="en-US" sz="2300" b="1" dirty="0">
                <a:solidFill>
                  <a:schemeClr val="tx2">
                    <a:lumMod val="60000"/>
                    <a:lumOff val="40000"/>
                  </a:schemeClr>
                </a:solidFill>
              </a:rPr>
              <a:t>murder</a:t>
            </a:r>
            <a:r>
              <a:rPr lang="en-US" sz="2300" b="1" dirty="0">
                <a:solidFill>
                  <a:srgbClr val="7030A0"/>
                </a:solidFill>
              </a:rPr>
              <a:t>, </a:t>
            </a:r>
            <a:r>
              <a:rPr lang="en-US" sz="2300" b="1" dirty="0">
                <a:solidFill>
                  <a:schemeClr val="accent6">
                    <a:lumMod val="75000"/>
                  </a:schemeClr>
                </a:solidFill>
              </a:rPr>
              <a:t>slay</a:t>
            </a:r>
            <a:r>
              <a:rPr lang="en-US" sz="2300" b="1" dirty="0">
                <a:solidFill>
                  <a:srgbClr val="7030A0"/>
                </a:solidFill>
              </a:rPr>
              <a:t>, </a:t>
            </a:r>
            <a:r>
              <a:rPr lang="en-US" sz="2300" b="1" dirty="0">
                <a:solidFill>
                  <a:schemeClr val="tx2">
                    <a:lumMod val="60000"/>
                    <a:lumOff val="40000"/>
                  </a:schemeClr>
                </a:solidFill>
              </a:rPr>
              <a:t>executive</a:t>
            </a:r>
            <a:r>
              <a:rPr lang="en-US" sz="2300" b="1" dirty="0">
                <a:solidFill>
                  <a:srgbClr val="7030A0"/>
                </a:solidFill>
              </a:rPr>
              <a:t>, </a:t>
            </a:r>
            <a:r>
              <a:rPr lang="en-US" sz="2300" b="1" dirty="0">
                <a:solidFill>
                  <a:schemeClr val="accent6">
                    <a:lumMod val="75000"/>
                  </a:schemeClr>
                </a:solidFill>
              </a:rPr>
              <a:t>slaughter</a:t>
            </a:r>
            <a:r>
              <a:rPr lang="en-US" sz="2300" b="1" dirty="0" smtClean="0">
                <a:solidFill>
                  <a:srgbClr val="7030A0"/>
                </a:solidFill>
              </a:rPr>
              <a:t>.</a:t>
            </a:r>
            <a:endParaRPr lang="en-US" sz="2300" b="1" dirty="0">
              <a:solidFill>
                <a:srgbClr val="7030A0"/>
              </a:solidFill>
            </a:endParaRPr>
          </a:p>
        </p:txBody>
      </p:sp>
    </p:spTree>
    <p:extLst>
      <p:ext uri="{BB962C8B-B14F-4D97-AF65-F5344CB8AC3E}">
        <p14:creationId xmlns:p14="http://schemas.microsoft.com/office/powerpoint/2010/main" val="341053146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fontScale="92500" lnSpcReduction="10000"/>
          </a:bodyPr>
          <a:lstStyle/>
          <a:p>
            <a:pPr marL="0" indent="0" algn="just">
              <a:lnSpc>
                <a:spcPct val="150000"/>
              </a:lnSpc>
              <a:buNone/>
            </a:pPr>
            <a:r>
              <a:rPr lang="en-US" sz="2400" b="1" dirty="0" smtClean="0">
                <a:solidFill>
                  <a:schemeClr val="accent3">
                    <a:lumMod val="75000"/>
                  </a:schemeClr>
                </a:solidFill>
              </a:rPr>
              <a:t>Ex - 	He was </a:t>
            </a:r>
            <a:r>
              <a:rPr lang="en-US" sz="2400" b="1" dirty="0" smtClean="0">
                <a:solidFill>
                  <a:srgbClr val="FF0000"/>
                </a:solidFill>
              </a:rPr>
              <a:t>killed</a:t>
            </a:r>
            <a:r>
              <a:rPr lang="en-US" sz="2400" b="1" dirty="0" smtClean="0">
                <a:solidFill>
                  <a:schemeClr val="accent3">
                    <a:lumMod val="75000"/>
                  </a:schemeClr>
                </a:solidFill>
              </a:rPr>
              <a:t> in the train accident.</a:t>
            </a:r>
          </a:p>
          <a:p>
            <a:pPr marL="0" indent="0" algn="just">
              <a:lnSpc>
                <a:spcPct val="150000"/>
              </a:lnSpc>
              <a:buNone/>
            </a:pPr>
            <a:r>
              <a:rPr lang="en-US" sz="2400" b="1" dirty="0" smtClean="0">
                <a:solidFill>
                  <a:schemeClr val="accent3">
                    <a:lumMod val="75000"/>
                  </a:schemeClr>
                </a:solidFill>
              </a:rPr>
              <a:t>	The robbers </a:t>
            </a:r>
            <a:r>
              <a:rPr lang="en-US" sz="2400" b="1" dirty="0" smtClean="0">
                <a:solidFill>
                  <a:srgbClr val="FF0000"/>
                </a:solidFill>
              </a:rPr>
              <a:t>murdered</a:t>
            </a:r>
            <a:r>
              <a:rPr lang="en-US" sz="2400" b="1" dirty="0" smtClean="0">
                <a:solidFill>
                  <a:schemeClr val="accent3">
                    <a:lumMod val="75000"/>
                  </a:schemeClr>
                </a:solidFill>
              </a:rPr>
              <a:t> him &amp; taken away his property.</a:t>
            </a:r>
          </a:p>
          <a:p>
            <a:pPr marL="0" indent="0" algn="just">
              <a:lnSpc>
                <a:spcPct val="150000"/>
              </a:lnSpc>
              <a:buNone/>
            </a:pPr>
            <a:r>
              <a:rPr lang="en-US" sz="2400" b="1" dirty="0" smtClean="0">
                <a:solidFill>
                  <a:schemeClr val="accent3">
                    <a:lumMod val="75000"/>
                  </a:schemeClr>
                </a:solidFill>
              </a:rPr>
              <a:t>	The soldier was </a:t>
            </a:r>
            <a:r>
              <a:rPr lang="en-US" sz="2400" b="1" dirty="0" smtClean="0">
                <a:solidFill>
                  <a:srgbClr val="FF0000"/>
                </a:solidFill>
              </a:rPr>
              <a:t>slain</a:t>
            </a:r>
            <a:r>
              <a:rPr lang="en-US" sz="2400" b="1" dirty="0" smtClean="0">
                <a:solidFill>
                  <a:schemeClr val="accent3">
                    <a:lumMod val="75000"/>
                  </a:schemeClr>
                </a:solidFill>
              </a:rPr>
              <a:t> on the battlefield.</a:t>
            </a:r>
          </a:p>
          <a:p>
            <a:pPr marL="0" indent="0" algn="just">
              <a:lnSpc>
                <a:spcPct val="150000"/>
              </a:lnSpc>
              <a:buNone/>
            </a:pPr>
            <a:r>
              <a:rPr lang="en-US" sz="2400" b="1" dirty="0" smtClean="0">
                <a:solidFill>
                  <a:schemeClr val="accent3">
                    <a:lumMod val="75000"/>
                  </a:schemeClr>
                </a:solidFill>
              </a:rPr>
              <a:t>	The criminal was </a:t>
            </a:r>
            <a:r>
              <a:rPr lang="en-US" sz="2400" b="1" dirty="0" smtClean="0">
                <a:solidFill>
                  <a:srgbClr val="FF0000"/>
                </a:solidFill>
              </a:rPr>
              <a:t>executed</a:t>
            </a:r>
            <a:r>
              <a:rPr lang="en-US" sz="2400" b="1" dirty="0" smtClean="0">
                <a:solidFill>
                  <a:schemeClr val="accent3">
                    <a:lumMod val="75000"/>
                  </a:schemeClr>
                </a:solidFill>
              </a:rPr>
              <a:t>.</a:t>
            </a:r>
          </a:p>
          <a:p>
            <a:pPr marL="0" indent="0" algn="just">
              <a:lnSpc>
                <a:spcPct val="150000"/>
              </a:lnSpc>
              <a:buNone/>
            </a:pPr>
            <a:r>
              <a:rPr lang="en-US" sz="2400" b="1" dirty="0" smtClean="0">
                <a:solidFill>
                  <a:schemeClr val="accent3">
                    <a:lumMod val="75000"/>
                  </a:schemeClr>
                </a:solidFill>
              </a:rPr>
              <a:t>	All the sheep were </a:t>
            </a:r>
            <a:r>
              <a:rPr lang="en-US" sz="2400" b="1" dirty="0" smtClean="0">
                <a:solidFill>
                  <a:srgbClr val="FF0000"/>
                </a:solidFill>
              </a:rPr>
              <a:t>slaughtered</a:t>
            </a:r>
            <a:r>
              <a:rPr lang="en-US" sz="2400" b="1" dirty="0" smtClean="0">
                <a:solidFill>
                  <a:schemeClr val="accent3">
                    <a:lumMod val="75000"/>
                  </a:schemeClr>
                </a:solidFill>
              </a:rPr>
              <a:t>.</a:t>
            </a:r>
          </a:p>
          <a:p>
            <a:pPr marL="0" indent="0" algn="just">
              <a:lnSpc>
                <a:spcPct val="150000"/>
              </a:lnSpc>
              <a:buNone/>
            </a:pPr>
            <a:r>
              <a:rPr lang="en-US" sz="2400" b="1" dirty="0" smtClean="0">
                <a:solidFill>
                  <a:srgbClr val="FF0000"/>
                </a:solidFill>
              </a:rPr>
              <a:t>Antonyms </a:t>
            </a:r>
            <a:r>
              <a:rPr lang="en-US" sz="2400" b="1" dirty="0">
                <a:solidFill>
                  <a:srgbClr val="7030A0"/>
                </a:solidFill>
              </a:rPr>
              <a:t>are the words of same grammatical class but having opposite meaning. Ex – </a:t>
            </a:r>
            <a:r>
              <a:rPr lang="en-US" sz="2400" b="1" dirty="0">
                <a:solidFill>
                  <a:schemeClr val="accent3"/>
                </a:solidFill>
              </a:rPr>
              <a:t>Entry-exit</a:t>
            </a:r>
            <a:r>
              <a:rPr lang="en-US" sz="2400" b="1" dirty="0">
                <a:solidFill>
                  <a:srgbClr val="7030A0"/>
                </a:solidFill>
              </a:rPr>
              <a:t>, gain-loss, </a:t>
            </a:r>
            <a:r>
              <a:rPr lang="en-US" sz="2400" b="1" dirty="0">
                <a:solidFill>
                  <a:schemeClr val="accent3"/>
                </a:solidFill>
              </a:rPr>
              <a:t>urban-rural</a:t>
            </a:r>
            <a:r>
              <a:rPr lang="en-US" sz="2400" b="1" dirty="0">
                <a:solidFill>
                  <a:srgbClr val="7030A0"/>
                </a:solidFill>
              </a:rPr>
              <a:t>, tall-short, </a:t>
            </a:r>
            <a:r>
              <a:rPr lang="en-US" sz="2400" b="1" dirty="0">
                <a:solidFill>
                  <a:schemeClr val="accent3"/>
                </a:solidFill>
              </a:rPr>
              <a:t>kind-cruel</a:t>
            </a:r>
            <a:r>
              <a:rPr lang="en-US" sz="2400" b="1" dirty="0">
                <a:solidFill>
                  <a:srgbClr val="7030A0"/>
                </a:solidFill>
              </a:rPr>
              <a:t>, rise-fall, </a:t>
            </a:r>
            <a:r>
              <a:rPr lang="en-US" sz="2400" b="1" dirty="0">
                <a:solidFill>
                  <a:schemeClr val="accent3"/>
                </a:solidFill>
              </a:rPr>
              <a:t>ascend-descend</a:t>
            </a:r>
            <a:r>
              <a:rPr lang="en-US" sz="2400" b="1" dirty="0">
                <a:solidFill>
                  <a:srgbClr val="7030A0"/>
                </a:solidFill>
              </a:rPr>
              <a:t>, accept-reject, etc</a:t>
            </a:r>
            <a:r>
              <a:rPr lang="en-US" sz="2400" b="1" dirty="0" smtClean="0">
                <a:solidFill>
                  <a:srgbClr val="7030A0"/>
                </a:solidFill>
              </a:rPr>
              <a:t>.</a:t>
            </a:r>
          </a:p>
          <a:p>
            <a:pPr marL="0" indent="0" algn="just">
              <a:lnSpc>
                <a:spcPct val="150000"/>
              </a:lnSpc>
              <a:buNone/>
            </a:pPr>
            <a:r>
              <a:rPr lang="en-US" sz="2400" b="1" dirty="0">
                <a:solidFill>
                  <a:srgbClr val="FF0000"/>
                </a:solidFill>
              </a:rPr>
              <a:t>IV) Confusing words or Problem words - </a:t>
            </a:r>
            <a:r>
              <a:rPr lang="en-US" sz="2400" b="1" dirty="0">
                <a:solidFill>
                  <a:srgbClr val="7030A0"/>
                </a:solidFill>
              </a:rPr>
              <a:t>Some words in English look alike/sound alike. While using, they confuse for each other. To develop vocabulary, it’s necessary to learn them &amp; to know perfect use of them. Ex – story-storey, suit-suite, enquiry-inquiry.</a:t>
            </a:r>
          </a:p>
          <a:p>
            <a:pPr marL="0" indent="0" algn="ctr">
              <a:lnSpc>
                <a:spcPct val="150000"/>
              </a:lnSpc>
              <a:buNone/>
            </a:pPr>
            <a:r>
              <a:rPr lang="en-US" sz="2400" b="1" dirty="0" smtClean="0">
                <a:solidFill>
                  <a:srgbClr val="002060"/>
                </a:solidFill>
              </a:rPr>
              <a:t>X </a:t>
            </a:r>
            <a:r>
              <a:rPr lang="en-US" sz="2400" b="1" dirty="0" err="1" smtClean="0">
                <a:solidFill>
                  <a:srgbClr val="002060"/>
                </a:solidFill>
              </a:rPr>
              <a:t>X</a:t>
            </a:r>
            <a:r>
              <a:rPr lang="en-US" sz="2400" b="1" dirty="0" smtClean="0">
                <a:solidFill>
                  <a:srgbClr val="002060"/>
                </a:solidFill>
              </a:rPr>
              <a:t> </a:t>
            </a:r>
            <a:r>
              <a:rPr lang="en-US" sz="2400" b="1" dirty="0" err="1" smtClean="0">
                <a:solidFill>
                  <a:srgbClr val="002060"/>
                </a:solidFill>
              </a:rPr>
              <a:t>X</a:t>
            </a:r>
            <a:r>
              <a:rPr lang="en-US" sz="2400" b="1" dirty="0" smtClean="0">
                <a:solidFill>
                  <a:srgbClr val="002060"/>
                </a:solidFill>
              </a:rPr>
              <a:t> </a:t>
            </a:r>
            <a:r>
              <a:rPr lang="en-US" sz="2400" b="1" dirty="0" smtClean="0">
                <a:solidFill>
                  <a:srgbClr val="FF0000"/>
                </a:solidFill>
              </a:rPr>
              <a:t>0</a:t>
            </a:r>
            <a:r>
              <a:rPr lang="en-US" sz="2400" b="1" dirty="0" smtClean="0">
                <a:solidFill>
                  <a:srgbClr val="7030A0"/>
                </a:solidFill>
              </a:rPr>
              <a:t> </a:t>
            </a:r>
            <a:r>
              <a:rPr lang="en-US" sz="2400" b="1" dirty="0" smtClean="0">
                <a:solidFill>
                  <a:srgbClr val="002060"/>
                </a:solidFill>
              </a:rPr>
              <a:t>X </a:t>
            </a:r>
            <a:r>
              <a:rPr lang="en-US" sz="2400" b="1" dirty="0" err="1" smtClean="0">
                <a:solidFill>
                  <a:srgbClr val="002060"/>
                </a:solidFill>
              </a:rPr>
              <a:t>X</a:t>
            </a:r>
            <a:r>
              <a:rPr lang="en-US" sz="2400" b="1" dirty="0" smtClean="0">
                <a:solidFill>
                  <a:srgbClr val="002060"/>
                </a:solidFill>
              </a:rPr>
              <a:t> </a:t>
            </a:r>
            <a:r>
              <a:rPr lang="en-US" sz="2400" b="1" dirty="0" err="1" smtClean="0">
                <a:solidFill>
                  <a:srgbClr val="002060"/>
                </a:solidFill>
              </a:rPr>
              <a:t>X</a:t>
            </a:r>
            <a:endParaRPr lang="en-US" sz="2400" b="1" dirty="0">
              <a:solidFill>
                <a:srgbClr val="002060"/>
              </a:solidFill>
            </a:endParaRPr>
          </a:p>
          <a:p>
            <a:pPr marL="0" indent="0" algn="just">
              <a:lnSpc>
                <a:spcPct val="150000"/>
              </a:lnSpc>
              <a:buNone/>
            </a:pPr>
            <a:endParaRPr lang="en-US" sz="2400" dirty="0" smtClean="0">
              <a:solidFill>
                <a:srgbClr val="7030A0"/>
              </a:solidFill>
            </a:endParaRPr>
          </a:p>
          <a:p>
            <a:pPr marL="0" indent="0" algn="just">
              <a:lnSpc>
                <a:spcPct val="150000"/>
              </a:lnSpc>
              <a:buNone/>
            </a:pPr>
            <a:endParaRPr lang="en-US" sz="2400" b="1" dirty="0">
              <a:solidFill>
                <a:schemeClr val="accent3">
                  <a:lumMod val="75000"/>
                </a:schemeClr>
              </a:solidFill>
            </a:endParaRPr>
          </a:p>
          <a:p>
            <a:pPr>
              <a:lnSpc>
                <a:spcPct val="150000"/>
              </a:lnSpc>
              <a:buFont typeface="Wingdings" panose="05000000000000000000" pitchFamily="2" charset="2"/>
              <a:buChar char="q"/>
            </a:pPr>
            <a:endParaRPr lang="en-US" sz="2800"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345172974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pic>
        <p:nvPicPr>
          <p:cNvPr id="2" name="Picture 2" descr="C:\Users\Dr. Parag Sontakke\Desktop\bLOG-COMMUNICATION-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6200"/>
            <a:ext cx="8915400" cy="670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0767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15400" cy="6705600"/>
          </a:xfrm>
        </p:spPr>
        <p:txBody>
          <a:bodyPr>
            <a:noAutofit/>
          </a:bodyPr>
          <a:lstStyle/>
          <a:p>
            <a:pPr algn="l">
              <a:lnSpc>
                <a:spcPct val="200000"/>
              </a:lnSpc>
            </a:pPr>
            <a:r>
              <a:rPr lang="en-US" sz="2600" b="1" dirty="0" smtClean="0">
                <a:solidFill>
                  <a:schemeClr val="accent2"/>
                </a:solidFill>
              </a:rPr>
              <a:t>Course </a:t>
            </a:r>
            <a:r>
              <a:rPr lang="en-US" sz="2600" b="1" dirty="0">
                <a:solidFill>
                  <a:schemeClr val="accent2"/>
                </a:solidFill>
              </a:rPr>
              <a:t>Outcomes : </a:t>
            </a:r>
            <a:endParaRPr lang="en-US" sz="2600" b="1" dirty="0" smtClean="0">
              <a:solidFill>
                <a:schemeClr val="accent2"/>
              </a:solidFill>
            </a:endParaRPr>
          </a:p>
          <a:p>
            <a:pPr algn="l">
              <a:lnSpc>
                <a:spcPct val="200000"/>
              </a:lnSpc>
            </a:pPr>
            <a:r>
              <a:rPr lang="en-US" sz="2600" b="1" dirty="0" smtClean="0">
                <a:solidFill>
                  <a:srgbClr val="002060"/>
                </a:solidFill>
              </a:rPr>
              <a:t>1) To </a:t>
            </a:r>
            <a:r>
              <a:rPr lang="en-US" sz="2600" b="1" dirty="0">
                <a:solidFill>
                  <a:srgbClr val="002060"/>
                </a:solidFill>
              </a:rPr>
              <a:t>enable students to learn </a:t>
            </a:r>
            <a:r>
              <a:rPr lang="en-US" sz="2600" b="1" dirty="0" smtClean="0">
                <a:solidFill>
                  <a:srgbClr val="002060"/>
                </a:solidFill>
              </a:rPr>
              <a:t>&amp; </a:t>
            </a:r>
            <a:r>
              <a:rPr lang="en-US" sz="2600" b="1" dirty="0">
                <a:solidFill>
                  <a:srgbClr val="002060"/>
                </a:solidFill>
              </a:rPr>
              <a:t>enrich vocabulary in English </a:t>
            </a:r>
            <a:endParaRPr lang="en-US" sz="2600" b="1" dirty="0" smtClean="0">
              <a:solidFill>
                <a:srgbClr val="002060"/>
              </a:solidFill>
            </a:endParaRPr>
          </a:p>
          <a:p>
            <a:pPr algn="l">
              <a:lnSpc>
                <a:spcPct val="200000"/>
              </a:lnSpc>
            </a:pPr>
            <a:r>
              <a:rPr lang="en-US" sz="2600" b="1" dirty="0" smtClean="0">
                <a:solidFill>
                  <a:srgbClr val="002060"/>
                </a:solidFill>
              </a:rPr>
              <a:t>2) To </a:t>
            </a:r>
            <a:r>
              <a:rPr lang="en-US" sz="2600" b="1" dirty="0">
                <a:solidFill>
                  <a:srgbClr val="002060"/>
                </a:solidFill>
              </a:rPr>
              <a:t>assist students to learn </a:t>
            </a:r>
            <a:r>
              <a:rPr lang="en-US" sz="2600" b="1" dirty="0" smtClean="0">
                <a:solidFill>
                  <a:srgbClr val="002060"/>
                </a:solidFill>
              </a:rPr>
              <a:t>&amp; </a:t>
            </a:r>
            <a:r>
              <a:rPr lang="en-US" sz="2600" b="1" dirty="0">
                <a:solidFill>
                  <a:srgbClr val="002060"/>
                </a:solidFill>
              </a:rPr>
              <a:t>use present </a:t>
            </a:r>
            <a:r>
              <a:rPr lang="en-US" sz="2600" b="1" dirty="0" smtClean="0">
                <a:solidFill>
                  <a:srgbClr val="002060"/>
                </a:solidFill>
              </a:rPr>
              <a:t>&amp; </a:t>
            </a:r>
            <a:r>
              <a:rPr lang="en-US" sz="2600" b="1" dirty="0">
                <a:solidFill>
                  <a:srgbClr val="002060"/>
                </a:solidFill>
              </a:rPr>
              <a:t>past tenses </a:t>
            </a:r>
            <a:endParaRPr lang="en-US" sz="2600" b="1" dirty="0" smtClean="0">
              <a:solidFill>
                <a:srgbClr val="002060"/>
              </a:solidFill>
            </a:endParaRPr>
          </a:p>
          <a:p>
            <a:pPr algn="l">
              <a:lnSpc>
                <a:spcPct val="200000"/>
              </a:lnSpc>
            </a:pPr>
            <a:r>
              <a:rPr lang="en-US" sz="2600" b="1" dirty="0" smtClean="0">
                <a:solidFill>
                  <a:srgbClr val="002060"/>
                </a:solidFill>
              </a:rPr>
              <a:t>3) To </a:t>
            </a:r>
            <a:r>
              <a:rPr lang="en-US" sz="2600" b="1" dirty="0">
                <a:solidFill>
                  <a:srgbClr val="002060"/>
                </a:solidFill>
              </a:rPr>
              <a:t>help students to use future aspect </a:t>
            </a:r>
            <a:endParaRPr lang="en-US" sz="2600" b="1" dirty="0" smtClean="0">
              <a:solidFill>
                <a:srgbClr val="002060"/>
              </a:solidFill>
            </a:endParaRPr>
          </a:p>
          <a:p>
            <a:pPr algn="l">
              <a:lnSpc>
                <a:spcPct val="200000"/>
              </a:lnSpc>
            </a:pPr>
            <a:r>
              <a:rPr lang="en-US" sz="2400" b="1" dirty="0" smtClean="0">
                <a:solidFill>
                  <a:srgbClr val="002060"/>
                </a:solidFill>
              </a:rPr>
              <a:t>4) To </a:t>
            </a:r>
            <a:r>
              <a:rPr lang="en-US" sz="2400" b="1" dirty="0">
                <a:solidFill>
                  <a:srgbClr val="002060"/>
                </a:solidFill>
              </a:rPr>
              <a:t>introduce different types of sentence constructions in English </a:t>
            </a:r>
            <a:endParaRPr lang="en-US" sz="2400" b="1" dirty="0" smtClean="0">
              <a:solidFill>
                <a:srgbClr val="002060"/>
              </a:solidFill>
            </a:endParaRPr>
          </a:p>
          <a:p>
            <a:pPr algn="l">
              <a:lnSpc>
                <a:spcPct val="200000"/>
              </a:lnSpc>
            </a:pPr>
            <a:r>
              <a:rPr lang="en-US" sz="2600" b="1" dirty="0" smtClean="0">
                <a:solidFill>
                  <a:srgbClr val="002060"/>
                </a:solidFill>
              </a:rPr>
              <a:t>5) To </a:t>
            </a:r>
            <a:r>
              <a:rPr lang="en-US" sz="2600" b="1" dirty="0">
                <a:solidFill>
                  <a:srgbClr val="002060"/>
                </a:solidFill>
              </a:rPr>
              <a:t>enable students to use new vocabulary in sentences with correct tenses.</a:t>
            </a:r>
            <a:endParaRPr lang="en-US" sz="2600" b="1" dirty="0">
              <a:solidFill>
                <a:srgbClr val="002060"/>
              </a:solidFill>
              <a:latin typeface="Bahnschrift Light" pitchFamily="34" charset="0"/>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19314653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15400" cy="6705600"/>
          </a:xfrm>
        </p:spPr>
        <p:txBody>
          <a:bodyPr>
            <a:noAutofit/>
          </a:bodyPr>
          <a:lstStyle/>
          <a:p>
            <a:pPr>
              <a:lnSpc>
                <a:spcPct val="150000"/>
              </a:lnSpc>
            </a:pPr>
            <a:endParaRPr lang="en-US" sz="2800" b="1" dirty="0" smtClean="0">
              <a:latin typeface="Bahnschrift Light" pitchFamily="34" charset="0"/>
            </a:endParaRPr>
          </a:p>
          <a:p>
            <a:pPr>
              <a:lnSpc>
                <a:spcPct val="150000"/>
              </a:lnSpc>
            </a:pPr>
            <a:endParaRPr lang="en-US" sz="2800" b="1" dirty="0">
              <a:latin typeface="Bahnschrift Light" pitchFamily="34" charset="0"/>
            </a:endParaRPr>
          </a:p>
          <a:p>
            <a:pPr algn="just">
              <a:lnSpc>
                <a:spcPct val="150000"/>
              </a:lnSpc>
            </a:pPr>
            <a:endParaRPr lang="en-US" sz="2800" b="1" dirty="0">
              <a:latin typeface="Bahnschrift Light" pitchFamily="34" charset="0"/>
            </a:endParaRPr>
          </a:p>
          <a:p>
            <a:pPr algn="just">
              <a:lnSpc>
                <a:spcPct val="150000"/>
              </a:lnSpc>
            </a:pPr>
            <a:endParaRPr lang="en-US" sz="1400" b="1" dirty="0" smtClean="0">
              <a:solidFill>
                <a:srgbClr val="7030A0"/>
              </a:solidFill>
              <a:latin typeface="Bahnschrift Light" pitchFamily="34" charset="0"/>
            </a:endParaRPr>
          </a:p>
          <a:p>
            <a:pPr algn="just">
              <a:lnSpc>
                <a:spcPct val="150000"/>
              </a:lnSpc>
            </a:pPr>
            <a:r>
              <a:rPr lang="en-US" sz="1800" b="1" dirty="0" smtClean="0">
                <a:solidFill>
                  <a:srgbClr val="7030A0"/>
                </a:solidFill>
              </a:rPr>
              <a:t>Reference Books :</a:t>
            </a:r>
          </a:p>
          <a:p>
            <a:pPr marL="342900" indent="-342900" algn="just">
              <a:lnSpc>
                <a:spcPct val="150000"/>
              </a:lnSpc>
              <a:buAutoNum type="arabicParenR"/>
            </a:pPr>
            <a:r>
              <a:rPr lang="en-US" sz="1800" b="1" dirty="0" smtClean="0">
                <a:solidFill>
                  <a:schemeClr val="accent2"/>
                </a:solidFill>
              </a:rPr>
              <a:t>Swan</a:t>
            </a:r>
            <a:r>
              <a:rPr lang="en-US" sz="1800" b="1" dirty="0">
                <a:solidFill>
                  <a:schemeClr val="accent2"/>
                </a:solidFill>
              </a:rPr>
              <a:t>, Michael (2007). Practical English Usage. New Delhi: Oxford University Press. </a:t>
            </a:r>
            <a:endParaRPr lang="en-US" sz="1800" b="1" dirty="0" smtClean="0">
              <a:solidFill>
                <a:schemeClr val="accent2"/>
              </a:solidFill>
            </a:endParaRPr>
          </a:p>
          <a:p>
            <a:pPr marL="342900" indent="-342900" algn="just">
              <a:lnSpc>
                <a:spcPct val="150000"/>
              </a:lnSpc>
              <a:buAutoNum type="arabicParenR"/>
            </a:pPr>
            <a:r>
              <a:rPr lang="en-US" sz="1800" b="1" dirty="0" err="1" smtClean="0">
                <a:solidFill>
                  <a:schemeClr val="accent2"/>
                </a:solidFill>
              </a:rPr>
              <a:t>Rao</a:t>
            </a:r>
            <a:r>
              <a:rPr lang="en-US" sz="1800" b="1" dirty="0">
                <a:solidFill>
                  <a:schemeClr val="accent2"/>
                </a:solidFill>
              </a:rPr>
              <a:t>, Prasad (2019). High School English Grammar </a:t>
            </a:r>
            <a:r>
              <a:rPr lang="en-US" sz="1800" b="1" dirty="0" smtClean="0">
                <a:solidFill>
                  <a:schemeClr val="accent2"/>
                </a:solidFill>
              </a:rPr>
              <a:t>&amp; </a:t>
            </a:r>
            <a:r>
              <a:rPr lang="en-US" sz="1800" b="1" dirty="0">
                <a:solidFill>
                  <a:schemeClr val="accent2"/>
                </a:solidFill>
              </a:rPr>
              <a:t>Composition. </a:t>
            </a:r>
            <a:r>
              <a:rPr lang="en-US" sz="1800" b="1" dirty="0" smtClean="0">
                <a:solidFill>
                  <a:schemeClr val="accent2"/>
                </a:solidFill>
              </a:rPr>
              <a:t>Delhi</a:t>
            </a:r>
            <a:r>
              <a:rPr lang="en-US" sz="1800" b="1" dirty="0">
                <a:solidFill>
                  <a:schemeClr val="accent2"/>
                </a:solidFill>
              </a:rPr>
              <a:t>: Blackie </a:t>
            </a:r>
            <a:r>
              <a:rPr lang="en-US" sz="1800" b="1" dirty="0" smtClean="0">
                <a:solidFill>
                  <a:schemeClr val="accent2"/>
                </a:solidFill>
              </a:rPr>
              <a:t> </a:t>
            </a:r>
            <a:r>
              <a:rPr lang="en-US" sz="1800" b="1" dirty="0">
                <a:solidFill>
                  <a:schemeClr val="accent2"/>
                </a:solidFill>
              </a:rPr>
              <a:t>Books. </a:t>
            </a:r>
            <a:endParaRPr lang="en-US" sz="1800" b="1" dirty="0" smtClean="0">
              <a:solidFill>
                <a:schemeClr val="accent2"/>
              </a:solidFill>
            </a:endParaRPr>
          </a:p>
          <a:p>
            <a:pPr marL="342900" indent="-342900" algn="just">
              <a:lnSpc>
                <a:spcPct val="150000"/>
              </a:lnSpc>
              <a:buAutoNum type="arabicParenR"/>
            </a:pPr>
            <a:r>
              <a:rPr lang="en-US" sz="1800" b="1" dirty="0" smtClean="0">
                <a:solidFill>
                  <a:schemeClr val="accent2"/>
                </a:solidFill>
              </a:rPr>
              <a:t>Jones</a:t>
            </a:r>
            <a:r>
              <a:rPr lang="en-US" sz="1800" b="1" dirty="0">
                <a:solidFill>
                  <a:schemeClr val="accent2"/>
                </a:solidFill>
              </a:rPr>
              <a:t>, Daniel (2006). Cambridge English Pronouncing Dictionary. Singapore: Cambridge University Press. </a:t>
            </a:r>
            <a:endParaRPr lang="en-US" sz="1800" b="1" dirty="0" smtClean="0">
              <a:solidFill>
                <a:schemeClr val="accent2"/>
              </a:solidFill>
            </a:endParaRPr>
          </a:p>
          <a:p>
            <a:pPr marL="342900" indent="-342900" algn="just">
              <a:lnSpc>
                <a:spcPct val="150000"/>
              </a:lnSpc>
              <a:buAutoNum type="arabicParenR"/>
            </a:pPr>
            <a:r>
              <a:rPr lang="en-US" sz="1800" b="1" dirty="0" smtClean="0">
                <a:solidFill>
                  <a:schemeClr val="accent2"/>
                </a:solidFill>
              </a:rPr>
              <a:t>https</a:t>
            </a:r>
            <a:r>
              <a:rPr lang="en-US" sz="1800" b="1" dirty="0">
                <a:solidFill>
                  <a:schemeClr val="accent2"/>
                </a:solidFill>
              </a:rPr>
              <a:t>://www.collinsdictionary.com/ </a:t>
            </a:r>
            <a:endParaRPr lang="en-US" sz="1800" b="1" dirty="0" smtClean="0">
              <a:solidFill>
                <a:schemeClr val="accent2"/>
              </a:solidFill>
            </a:endParaRPr>
          </a:p>
          <a:p>
            <a:pPr marL="342900" indent="-342900" algn="just">
              <a:lnSpc>
                <a:spcPct val="150000"/>
              </a:lnSpc>
              <a:buAutoNum type="arabicParenR"/>
            </a:pPr>
            <a:r>
              <a:rPr lang="en-US" sz="1800" b="1" dirty="0" smtClean="0">
                <a:solidFill>
                  <a:schemeClr val="accent2"/>
                </a:solidFill>
              </a:rPr>
              <a:t>Reclaim </a:t>
            </a:r>
            <a:r>
              <a:rPr lang="en-US" sz="1800" b="1" dirty="0">
                <a:solidFill>
                  <a:schemeClr val="accent2"/>
                </a:solidFill>
              </a:rPr>
              <a:t>Your Creative Confidence by Tom Kelley &amp; David Kelley </a:t>
            </a:r>
            <a:endParaRPr lang="en-US" sz="1800" b="1" dirty="0" smtClean="0">
              <a:solidFill>
                <a:schemeClr val="accent2"/>
              </a:solidFill>
            </a:endParaRPr>
          </a:p>
          <a:p>
            <a:pPr marL="342900" indent="-342900" algn="just">
              <a:lnSpc>
                <a:spcPct val="150000"/>
              </a:lnSpc>
              <a:buAutoNum type="arabicParenR"/>
            </a:pPr>
            <a:r>
              <a:rPr lang="en-US" sz="1800" b="1" dirty="0" smtClean="0">
                <a:solidFill>
                  <a:schemeClr val="accent2"/>
                </a:solidFill>
              </a:rPr>
              <a:t>The </a:t>
            </a:r>
            <a:r>
              <a:rPr lang="en-US" sz="1800" b="1" dirty="0">
                <a:solidFill>
                  <a:schemeClr val="accent2"/>
                </a:solidFill>
              </a:rPr>
              <a:t>Complete Works of Rabindranath Tagore, General Press, New Delhi 2017</a:t>
            </a:r>
            <a:endParaRPr lang="en-US" sz="1800" b="1" dirty="0">
              <a:solidFill>
                <a:schemeClr val="accent2"/>
              </a:solidFill>
              <a:latin typeface="Bahnschrift Light"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640265678"/>
              </p:ext>
            </p:extLst>
          </p:nvPr>
        </p:nvGraphicFramePr>
        <p:xfrm>
          <a:off x="152400" y="110140"/>
          <a:ext cx="8763000" cy="2477200"/>
        </p:xfrm>
        <a:graphic>
          <a:graphicData uri="http://schemas.openxmlformats.org/drawingml/2006/table">
            <a:tbl>
              <a:tblPr firstRow="1" bandRow="1">
                <a:tableStyleId>{F5AB1C69-6EDB-4FF4-983F-18BD219EF322}</a:tableStyleId>
              </a:tblPr>
              <a:tblGrid>
                <a:gridCol w="1295400"/>
                <a:gridCol w="5943600"/>
                <a:gridCol w="1524000"/>
              </a:tblGrid>
              <a:tr h="228601">
                <a:tc>
                  <a:txBody>
                    <a:bodyPr/>
                    <a:lstStyle/>
                    <a:p>
                      <a:pPr algn="ctr"/>
                      <a:r>
                        <a:rPr lang="en-US" dirty="0" smtClean="0"/>
                        <a:t>2 Credits </a:t>
                      </a:r>
                      <a:endParaRPr lang="en-US" sz="1400" dirty="0"/>
                    </a:p>
                  </a:txBody>
                  <a:tcPr/>
                </a:tc>
                <a:tc>
                  <a:txBody>
                    <a:bodyPr/>
                    <a:lstStyle/>
                    <a:p>
                      <a:pPr algn="ctr"/>
                      <a:r>
                        <a:rPr lang="en-US" dirty="0" smtClean="0"/>
                        <a:t>50 Marks </a:t>
                      </a:r>
                    </a:p>
                    <a:p>
                      <a:pPr algn="ctr"/>
                      <a:r>
                        <a:rPr lang="en-US" dirty="0" smtClean="0"/>
                        <a:t>(Semester end examination 40 &amp; Internal Evaluation 10)</a:t>
                      </a:r>
                      <a:endParaRPr lang="en-US" sz="1400" dirty="0"/>
                    </a:p>
                  </a:txBody>
                  <a:tcPr/>
                </a:tc>
                <a:tc>
                  <a:txBody>
                    <a:bodyPr/>
                    <a:lstStyle/>
                    <a:p>
                      <a:pPr algn="ctr"/>
                      <a:r>
                        <a:rPr lang="en-US" dirty="0" smtClean="0"/>
                        <a:t>Total 30 hrs.</a:t>
                      </a:r>
                      <a:endParaRPr lang="en-US" sz="1400" dirty="0"/>
                    </a:p>
                  </a:txBody>
                  <a:tcPr/>
                </a:tc>
              </a:tr>
              <a:tr h="621380">
                <a:tc>
                  <a:txBody>
                    <a:bodyPr/>
                    <a:lstStyle/>
                    <a:p>
                      <a:pPr algn="l"/>
                      <a:r>
                        <a:rPr lang="en-US" sz="2000" b="1" dirty="0" smtClean="0"/>
                        <a:t>Unit No. </a:t>
                      </a:r>
                      <a:endParaRPr lang="en-US" sz="2000" b="1" dirty="0"/>
                    </a:p>
                  </a:txBody>
                  <a:tcPr/>
                </a:tc>
                <a:tc>
                  <a:txBody>
                    <a:bodyPr/>
                    <a:lstStyle/>
                    <a:p>
                      <a:pPr algn="ctr">
                        <a:lnSpc>
                          <a:spcPct val="150000"/>
                        </a:lnSpc>
                      </a:pPr>
                      <a:r>
                        <a:rPr lang="en-US" sz="2000" b="1" dirty="0" smtClean="0"/>
                        <a:t>Course Content</a:t>
                      </a:r>
                      <a:endParaRPr lang="en-US" sz="2000" b="1" dirty="0" smtClean="0">
                        <a:solidFill>
                          <a:srgbClr val="7030A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No. of Hours</a:t>
                      </a:r>
                      <a:endParaRPr lang="en-US" sz="2000" b="1" dirty="0"/>
                    </a:p>
                  </a:txBody>
                  <a:tcPr/>
                </a:tc>
              </a:tr>
              <a:tr h="514700">
                <a:tc>
                  <a:txBody>
                    <a:bodyPr/>
                    <a:lstStyle/>
                    <a:p>
                      <a:pPr algn="l"/>
                      <a:r>
                        <a:rPr lang="en-US" sz="2000" b="1" dirty="0" smtClean="0"/>
                        <a:t>Unit-I </a:t>
                      </a:r>
                      <a:endParaRPr lang="en-US" sz="2000" b="1"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000" b="1" dirty="0" smtClean="0"/>
                        <a:t>Enriching Vocabulary</a:t>
                      </a:r>
                      <a:endParaRPr lang="en-US" sz="20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15 hours</a:t>
                      </a:r>
                      <a:endParaRPr lang="en-US" sz="2000" b="1" dirty="0"/>
                    </a:p>
                  </a:txBody>
                  <a:tcPr/>
                </a:tc>
              </a:tr>
              <a:tr h="514700">
                <a:tc>
                  <a:txBody>
                    <a:bodyPr/>
                    <a:lstStyle/>
                    <a:p>
                      <a:pPr algn="l"/>
                      <a:r>
                        <a:rPr lang="en-US" sz="2000" b="1" dirty="0" smtClean="0">
                          <a:solidFill>
                            <a:srgbClr val="002060"/>
                          </a:solidFill>
                        </a:rPr>
                        <a:t>Unit-II</a:t>
                      </a:r>
                      <a:endParaRPr lang="en-US" sz="2000" b="1" dirty="0">
                        <a:solidFill>
                          <a:srgbClr val="002060"/>
                        </a:solidFill>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000" b="1" dirty="0" smtClean="0">
                          <a:solidFill>
                            <a:srgbClr val="002060"/>
                          </a:solidFill>
                        </a:rPr>
                        <a:t>Tenses &amp; Types of Sentences</a:t>
                      </a:r>
                      <a:endParaRPr lang="en-US" sz="2000" b="1" dirty="0">
                        <a:solidFill>
                          <a:srgbClr val="00206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rgbClr val="002060"/>
                          </a:solidFill>
                        </a:rPr>
                        <a:t>15 hours</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a:solidFill>
                          <a:srgbClr val="002060"/>
                        </a:solidFill>
                      </a:endParaRPr>
                    </a:p>
                  </a:txBody>
                  <a:tcPr/>
                </a:tc>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4166148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lnSpcReduction="10000"/>
          </a:bodyPr>
          <a:lstStyle/>
          <a:p>
            <a:pPr marL="0" indent="0" algn="ctr">
              <a:buNone/>
            </a:pPr>
            <a:r>
              <a:rPr lang="en-US" sz="2400" b="1" dirty="0">
                <a:solidFill>
                  <a:schemeClr val="accent4"/>
                </a:solidFill>
              </a:rPr>
              <a:t>Nature of Question </a:t>
            </a:r>
            <a:r>
              <a:rPr lang="en-US" sz="2400" b="1" dirty="0" smtClean="0">
                <a:solidFill>
                  <a:schemeClr val="accent4"/>
                </a:solidFill>
              </a:rPr>
              <a:t>Paper</a:t>
            </a:r>
          </a:p>
          <a:p>
            <a:pPr marL="0" indent="0" algn="ctr">
              <a:buNone/>
            </a:pPr>
            <a:r>
              <a:rPr lang="en-US" sz="2800" b="1" dirty="0">
                <a:solidFill>
                  <a:srgbClr val="FF0000"/>
                </a:solidFill>
              </a:rPr>
              <a:t>AEC-I: English for Business Communication -I</a:t>
            </a:r>
          </a:p>
          <a:p>
            <a:pPr marL="0" indent="0">
              <a:buNone/>
            </a:pPr>
            <a:endParaRPr lang="en-US" sz="2400" b="1" dirty="0" smtClean="0">
              <a:solidFill>
                <a:schemeClr val="accent2"/>
              </a:solidFill>
            </a:endParaRPr>
          </a:p>
          <a:p>
            <a:pPr marL="0" indent="0">
              <a:buNone/>
            </a:pPr>
            <a:endParaRPr lang="en-US" sz="2400" b="1" dirty="0">
              <a:solidFill>
                <a:schemeClr val="accent2"/>
              </a:solidFill>
            </a:endParaRPr>
          </a:p>
          <a:p>
            <a:pPr marL="0" indent="0">
              <a:buNone/>
            </a:pPr>
            <a:endParaRPr lang="en-US" sz="2400" b="1" dirty="0" smtClean="0">
              <a:solidFill>
                <a:schemeClr val="accent2"/>
              </a:solidFill>
            </a:endParaRPr>
          </a:p>
          <a:p>
            <a:pPr marL="0" indent="0">
              <a:buNone/>
            </a:pPr>
            <a:endParaRPr lang="en-US" sz="2400" b="1" dirty="0">
              <a:solidFill>
                <a:schemeClr val="accent2"/>
              </a:solidFill>
            </a:endParaRPr>
          </a:p>
          <a:p>
            <a:pPr marL="0" indent="0">
              <a:buNone/>
            </a:pPr>
            <a:endParaRPr lang="en-US" sz="2400" b="1" dirty="0" smtClean="0">
              <a:solidFill>
                <a:schemeClr val="accent2"/>
              </a:solidFill>
            </a:endParaRPr>
          </a:p>
          <a:p>
            <a:pPr marL="0" indent="0">
              <a:buNone/>
            </a:pPr>
            <a:endParaRPr lang="en-US" sz="2400" b="1" dirty="0">
              <a:solidFill>
                <a:schemeClr val="accent2"/>
              </a:solidFill>
            </a:endParaRPr>
          </a:p>
          <a:p>
            <a:pPr marL="0" indent="0">
              <a:buNone/>
            </a:pPr>
            <a:endParaRPr lang="en-US" sz="2400" b="1" dirty="0" smtClean="0">
              <a:solidFill>
                <a:schemeClr val="accent2"/>
              </a:solidFill>
            </a:endParaRPr>
          </a:p>
          <a:p>
            <a:pPr marL="0" indent="0">
              <a:buNone/>
            </a:pPr>
            <a:endParaRPr lang="en-US" sz="2400" b="1" dirty="0">
              <a:solidFill>
                <a:schemeClr val="accent2"/>
              </a:solidFill>
            </a:endParaRPr>
          </a:p>
          <a:p>
            <a:pPr marL="0" indent="0">
              <a:buNone/>
            </a:pPr>
            <a:endParaRPr lang="en-US" sz="2400" b="1" dirty="0" smtClean="0">
              <a:solidFill>
                <a:schemeClr val="accent2"/>
              </a:solidFill>
            </a:endParaRPr>
          </a:p>
          <a:p>
            <a:pPr marL="0" indent="0">
              <a:buNone/>
            </a:pPr>
            <a:endParaRPr lang="en-US" sz="2400" b="1" dirty="0">
              <a:solidFill>
                <a:schemeClr val="accent2"/>
              </a:solidFill>
            </a:endParaRPr>
          </a:p>
          <a:p>
            <a:pPr marL="0" indent="0" algn="ctr">
              <a:buNone/>
            </a:pPr>
            <a:endParaRPr lang="en-US" sz="2400" b="1" dirty="0" smtClean="0">
              <a:solidFill>
                <a:srgbClr val="993300"/>
              </a:solidFill>
            </a:endParaRPr>
          </a:p>
          <a:p>
            <a:pPr marL="0" indent="0" algn="ctr">
              <a:buNone/>
            </a:pPr>
            <a:endParaRPr lang="en-US" sz="1100" b="1" dirty="0" smtClean="0">
              <a:solidFill>
                <a:srgbClr val="993300"/>
              </a:solidFill>
            </a:endParaRPr>
          </a:p>
          <a:p>
            <a:pPr marL="0" indent="0" algn="ctr">
              <a:buNone/>
            </a:pPr>
            <a:endParaRPr lang="en-US" sz="2400" b="1" dirty="0" smtClean="0">
              <a:solidFill>
                <a:srgbClr val="993300"/>
              </a:solidFill>
            </a:endParaRPr>
          </a:p>
          <a:p>
            <a:pPr marL="0" indent="0" algn="ctr">
              <a:buNone/>
            </a:pPr>
            <a:r>
              <a:rPr lang="en-US" sz="2400" b="1" dirty="0" smtClean="0">
                <a:solidFill>
                  <a:srgbClr val="993300"/>
                </a:solidFill>
              </a:rPr>
              <a:t>Internal </a:t>
            </a:r>
            <a:r>
              <a:rPr lang="en-US" sz="2400" b="1" dirty="0">
                <a:solidFill>
                  <a:srgbClr val="993300"/>
                </a:solidFill>
              </a:rPr>
              <a:t>Assessment: 10 marks</a:t>
            </a:r>
          </a:p>
          <a:p>
            <a:pPr marL="0" indent="0">
              <a:buNone/>
            </a:pPr>
            <a:endParaRPr lang="en-US" sz="2400" b="1" dirty="0">
              <a:solidFill>
                <a:schemeClr val="accent2"/>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950412907"/>
              </p:ext>
            </p:extLst>
          </p:nvPr>
        </p:nvGraphicFramePr>
        <p:xfrm>
          <a:off x="152400" y="1249682"/>
          <a:ext cx="8839200" cy="4541519"/>
        </p:xfrm>
        <a:graphic>
          <a:graphicData uri="http://schemas.openxmlformats.org/drawingml/2006/table">
            <a:tbl>
              <a:tblPr firstRow="1" bandRow="1">
                <a:tableStyleId>{00A15C55-8517-42AA-B614-E9B94910E393}</a:tableStyleId>
              </a:tblPr>
              <a:tblGrid>
                <a:gridCol w="1981200"/>
                <a:gridCol w="4800600"/>
                <a:gridCol w="2057400"/>
              </a:tblGrid>
              <a:tr h="498001">
                <a:tc>
                  <a:txBody>
                    <a:bodyPr/>
                    <a:lstStyle/>
                    <a:p>
                      <a:pPr algn="ctr"/>
                      <a:r>
                        <a:rPr lang="en-US" sz="1600" dirty="0" smtClean="0"/>
                        <a:t>Time: 90 Minutes</a:t>
                      </a:r>
                      <a:endParaRPr lang="en-US" sz="1600" dirty="0"/>
                    </a:p>
                  </a:txBody>
                  <a:tcPr/>
                </a:tc>
                <a:tc>
                  <a:txBody>
                    <a:bodyPr/>
                    <a:lstStyle/>
                    <a:p>
                      <a:pPr algn="ctr"/>
                      <a:endParaRPr lang="en-US" sz="1600" dirty="0"/>
                    </a:p>
                  </a:txBody>
                  <a:tcPr/>
                </a:tc>
                <a:tc>
                  <a:txBody>
                    <a:bodyPr/>
                    <a:lstStyle/>
                    <a:p>
                      <a:pPr algn="ctr"/>
                      <a:r>
                        <a:rPr lang="en-US" sz="1600" dirty="0" smtClean="0"/>
                        <a:t>Total Marks: 40 Marks</a:t>
                      </a:r>
                      <a:endParaRPr lang="en-US" sz="1600" dirty="0"/>
                    </a:p>
                  </a:txBody>
                  <a:tcPr/>
                </a:tc>
              </a:tr>
              <a:tr h="830006">
                <a:tc>
                  <a:txBody>
                    <a:bodyPr/>
                    <a:lstStyle/>
                    <a:p>
                      <a:pPr algn="ctr"/>
                      <a:r>
                        <a:rPr lang="fr-FR" sz="2000" b="1" dirty="0" smtClean="0"/>
                        <a:t>Question No. 1 </a:t>
                      </a:r>
                      <a:endParaRPr lang="en-US" sz="2000" b="1" dirty="0"/>
                    </a:p>
                  </a:txBody>
                  <a:tcPr/>
                </a:tc>
                <a:tc>
                  <a:txBody>
                    <a:bodyPr/>
                    <a:lstStyle/>
                    <a:p>
                      <a:pPr marL="342900" indent="-342900" algn="just">
                        <a:buAutoNum type="alphaLcParenR"/>
                      </a:pPr>
                      <a:r>
                        <a:rPr lang="fr-FR" sz="2000" b="1" dirty="0" smtClean="0"/>
                        <a:t>Multiple Choice Questions </a:t>
                      </a:r>
                    </a:p>
                    <a:p>
                      <a:pPr marL="0" indent="0" algn="just">
                        <a:buNone/>
                      </a:pPr>
                      <a:r>
                        <a:rPr lang="fr-FR" sz="2000" b="1" dirty="0" smtClean="0"/>
                        <a:t>                                                        (5 questions)</a:t>
                      </a:r>
                      <a:endParaRPr lang="en-US" sz="2000" b="1" dirty="0"/>
                    </a:p>
                  </a:txBody>
                  <a:tcPr/>
                </a:tc>
                <a:tc>
                  <a:txBody>
                    <a:bodyPr/>
                    <a:lstStyle/>
                    <a:p>
                      <a:pPr algn="ctr"/>
                      <a:r>
                        <a:rPr lang="fr-FR" sz="2000" b="1" dirty="0" smtClean="0"/>
                        <a:t>5 Marks</a:t>
                      </a:r>
                      <a:endParaRPr lang="en-US" sz="2000" b="1" dirty="0"/>
                    </a:p>
                  </a:txBody>
                  <a:tcPr/>
                </a:tc>
              </a:tr>
              <a:tr h="581004">
                <a:tc>
                  <a:txBody>
                    <a:bodyPr/>
                    <a:lstStyle/>
                    <a:p>
                      <a:endParaRPr lang="en-US" sz="2000" dirty="0"/>
                    </a:p>
                  </a:txBody>
                  <a:tcPr/>
                </a:tc>
                <a:tc>
                  <a:txBody>
                    <a:bodyPr/>
                    <a:lstStyle/>
                    <a:p>
                      <a:pPr algn="just"/>
                      <a:r>
                        <a:rPr lang="en-US" sz="2000" b="1" dirty="0" smtClean="0"/>
                        <a:t>b) Answer in One sentence      (5 questions) </a:t>
                      </a:r>
                      <a:endParaRPr lang="en-US" sz="2000" b="1" dirty="0"/>
                    </a:p>
                  </a:txBody>
                  <a:tcPr/>
                </a:tc>
                <a:tc>
                  <a:txBody>
                    <a:bodyPr/>
                    <a:lstStyle/>
                    <a:p>
                      <a:pPr algn="ctr"/>
                      <a:r>
                        <a:rPr lang="en-US" sz="2000" b="1" dirty="0" smtClean="0"/>
                        <a:t>5 Marks </a:t>
                      </a:r>
                      <a:endParaRPr lang="en-US" sz="2000" b="1" dirty="0"/>
                    </a:p>
                  </a:txBody>
                  <a:tcPr/>
                </a:tc>
              </a:tr>
              <a:tr h="498003">
                <a:tc>
                  <a:txBody>
                    <a:bodyPr/>
                    <a:lstStyle/>
                    <a:p>
                      <a:pPr algn="ctr"/>
                      <a:r>
                        <a:rPr lang="en-US" sz="2000" b="1" dirty="0" smtClean="0"/>
                        <a:t>Question No. 2 </a:t>
                      </a:r>
                      <a:endParaRPr lang="en-US" sz="2000" b="1" dirty="0"/>
                    </a:p>
                  </a:txBody>
                  <a:tcPr/>
                </a:tc>
                <a:tc>
                  <a:txBody>
                    <a:bodyPr/>
                    <a:lstStyle/>
                    <a:p>
                      <a:pPr algn="just"/>
                      <a:r>
                        <a:rPr lang="en-US" sz="2000" b="1" dirty="0" smtClean="0"/>
                        <a:t>a) based on Unit 1</a:t>
                      </a:r>
                      <a:endParaRPr lang="en-US" sz="2000" b="1" dirty="0"/>
                    </a:p>
                  </a:txBody>
                  <a:tcPr/>
                </a:tc>
                <a:tc>
                  <a:txBody>
                    <a:bodyPr/>
                    <a:lstStyle/>
                    <a:p>
                      <a:pPr algn="ctr"/>
                      <a:r>
                        <a:rPr lang="en-US" sz="2000" b="1" dirty="0" smtClean="0"/>
                        <a:t>10 Marks</a:t>
                      </a:r>
                      <a:endParaRPr lang="en-US" sz="2000" b="1" dirty="0"/>
                    </a:p>
                  </a:txBody>
                  <a:tcPr/>
                </a:tc>
              </a:tr>
              <a:tr h="607293">
                <a:tc>
                  <a:txBody>
                    <a:bodyPr/>
                    <a:lstStyle/>
                    <a:p>
                      <a:endParaRPr lang="en-US" sz="2000"/>
                    </a:p>
                  </a:txBody>
                  <a:tcPr/>
                </a:tc>
                <a:tc>
                  <a:txBody>
                    <a:bodyPr/>
                    <a:lstStyle/>
                    <a:p>
                      <a:r>
                        <a:rPr lang="en-US" sz="2000" b="1" dirty="0" smtClean="0"/>
                        <a:t>b) Based on Unit 2</a:t>
                      </a:r>
                      <a:endParaRPr lang="en-US" sz="20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10 Marks</a:t>
                      </a:r>
                    </a:p>
                  </a:txBody>
                  <a:tcPr/>
                </a:tc>
              </a:tr>
              <a:tr h="763606">
                <a:tc>
                  <a:txBody>
                    <a:bodyPr/>
                    <a:lstStyle/>
                    <a:p>
                      <a:r>
                        <a:rPr lang="en-US" sz="2000" b="1" dirty="0" smtClean="0"/>
                        <a:t>Question No. 3 </a:t>
                      </a:r>
                      <a:endParaRPr lang="en-US" sz="2000" b="1" dirty="0"/>
                    </a:p>
                  </a:txBody>
                  <a:tcPr/>
                </a:tc>
                <a:tc>
                  <a:txBody>
                    <a:bodyPr/>
                    <a:lstStyle/>
                    <a:p>
                      <a:r>
                        <a:rPr lang="en-US" sz="2000" b="1" dirty="0" smtClean="0"/>
                        <a:t>a) based on Unit</a:t>
                      </a:r>
                      <a:endParaRPr lang="en-US" sz="20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5 Marks</a:t>
                      </a:r>
                    </a:p>
                    <a:p>
                      <a:endParaRPr lang="en-US" sz="2000" dirty="0"/>
                    </a:p>
                  </a:txBody>
                  <a:tcPr/>
                </a:tc>
              </a:tr>
              <a:tr h="763606">
                <a:tc>
                  <a:txBody>
                    <a:bodyPr/>
                    <a:lstStyle/>
                    <a:p>
                      <a:endParaRPr lang="en-US" sz="2000" b="1" dirty="0"/>
                    </a:p>
                  </a:txBody>
                  <a:tcPr/>
                </a:tc>
                <a:tc>
                  <a:txBody>
                    <a:bodyPr/>
                    <a:lstStyle/>
                    <a:p>
                      <a:r>
                        <a:rPr lang="en-US" sz="2000" b="1" dirty="0" smtClean="0"/>
                        <a:t>b) Based on Unit 2</a:t>
                      </a:r>
                      <a:endParaRPr lang="en-US" sz="20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5 Marks </a:t>
                      </a:r>
                    </a:p>
                    <a:p>
                      <a:pPr algn="ctr"/>
                      <a:endParaRPr lang="en-US" sz="2000" dirty="0"/>
                    </a:p>
                  </a:txBody>
                  <a:tcPr/>
                </a:tc>
              </a:tr>
            </a:tbl>
          </a:graphicData>
        </a:graphic>
      </p:graphicFrame>
    </p:spTree>
    <p:extLst>
      <p:ext uri="{BB962C8B-B14F-4D97-AF65-F5344CB8AC3E}">
        <p14:creationId xmlns:p14="http://schemas.microsoft.com/office/powerpoint/2010/main" val="33934296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r>
              <a:rPr lang="en-US" sz="2400" b="1" dirty="0" smtClean="0">
                <a:solidFill>
                  <a:srgbClr val="C00000"/>
                </a:solidFill>
              </a:rPr>
              <a:t>                               Unit-I  </a:t>
            </a:r>
            <a:r>
              <a:rPr lang="en-US" sz="1800" b="1" dirty="0" smtClean="0">
                <a:solidFill>
                  <a:srgbClr val="7030A0"/>
                </a:solidFill>
                <a:latin typeface="Bahnschrift Light" pitchFamily="34" charset="0"/>
              </a:rPr>
              <a:t>(</a:t>
            </a:r>
            <a:r>
              <a:rPr lang="en-US" sz="1800" b="1" dirty="0">
                <a:solidFill>
                  <a:srgbClr val="7030A0"/>
                </a:solidFill>
                <a:latin typeface="Bahnschrift Light" pitchFamily="34" charset="0"/>
              </a:rPr>
              <a:t>Hours – 15, Credit – 1)</a:t>
            </a:r>
          </a:p>
          <a:p>
            <a:r>
              <a:rPr lang="en-US" sz="2400" b="1" dirty="0">
                <a:solidFill>
                  <a:srgbClr val="C00000"/>
                </a:solidFill>
                <a:latin typeface="Bahnschrift Light" pitchFamily="34" charset="0"/>
              </a:rPr>
              <a:t>	</a:t>
            </a:r>
            <a:r>
              <a:rPr lang="en-US" sz="2400" b="1" dirty="0" smtClean="0">
                <a:solidFill>
                  <a:schemeClr val="accent4"/>
                </a:solidFill>
              </a:rPr>
              <a:t>Enriching </a:t>
            </a:r>
            <a:r>
              <a:rPr lang="en-US" sz="2400" b="1" dirty="0">
                <a:solidFill>
                  <a:schemeClr val="accent4"/>
                </a:solidFill>
              </a:rPr>
              <a:t>Vocabulary </a:t>
            </a:r>
            <a:r>
              <a:rPr lang="en-US" sz="1800" b="1" dirty="0">
                <a:solidFill>
                  <a:srgbClr val="FF0000"/>
                </a:solidFill>
              </a:rPr>
              <a:t>(</a:t>
            </a:r>
            <a:r>
              <a:rPr lang="mr-IN" sz="1800" b="1" dirty="0">
                <a:solidFill>
                  <a:srgbClr val="FF0000"/>
                </a:solidFill>
              </a:rPr>
              <a:t>शब्दसंग्रह समृद्ध करणे</a:t>
            </a:r>
            <a:r>
              <a:rPr lang="en-US" sz="1800" b="1" dirty="0">
                <a:solidFill>
                  <a:srgbClr val="FF0000"/>
                </a:solidFill>
              </a:rPr>
              <a:t>)</a:t>
            </a:r>
          </a:p>
          <a:p>
            <a:pPr marL="342900" lvl="0" indent="-342900" algn="just">
              <a:lnSpc>
                <a:spcPct val="150000"/>
              </a:lnSpc>
              <a:buFont typeface="Wingdings" pitchFamily="2" charset="2"/>
              <a:buChar char="Ø"/>
            </a:pPr>
            <a:r>
              <a:rPr lang="en-US" sz="2400" b="1" dirty="0" smtClean="0">
                <a:solidFill>
                  <a:schemeClr val="tx2"/>
                </a:solidFill>
              </a:rPr>
              <a:t>English </a:t>
            </a:r>
            <a:r>
              <a:rPr lang="en-US" sz="2400" b="1" dirty="0">
                <a:solidFill>
                  <a:schemeClr val="tx2"/>
                </a:solidFill>
              </a:rPr>
              <a:t>has now become the language of </a:t>
            </a:r>
            <a:r>
              <a:rPr lang="en-US" sz="2400" b="1" dirty="0">
                <a:solidFill>
                  <a:srgbClr val="00B050"/>
                </a:solidFill>
              </a:rPr>
              <a:t>education</a:t>
            </a:r>
            <a:r>
              <a:rPr lang="en-US" sz="2400" b="1" dirty="0">
                <a:solidFill>
                  <a:schemeClr val="tx2"/>
                </a:solidFill>
              </a:rPr>
              <a:t>, </a:t>
            </a:r>
            <a:r>
              <a:rPr lang="en-US" sz="2400" b="1" dirty="0">
                <a:solidFill>
                  <a:srgbClr val="00B0F0"/>
                </a:solidFill>
              </a:rPr>
              <a:t>literature</a:t>
            </a:r>
            <a:r>
              <a:rPr lang="en-US" sz="2400" b="1" dirty="0">
                <a:solidFill>
                  <a:schemeClr val="tx2"/>
                </a:solidFill>
              </a:rPr>
              <a:t>, </a:t>
            </a:r>
            <a:r>
              <a:rPr lang="en-US" sz="2400" b="1" dirty="0">
                <a:solidFill>
                  <a:schemeClr val="accent6">
                    <a:lumMod val="75000"/>
                  </a:schemeClr>
                </a:solidFill>
              </a:rPr>
              <a:t>business</a:t>
            </a:r>
            <a:r>
              <a:rPr lang="en-US" sz="2400" b="1" dirty="0">
                <a:solidFill>
                  <a:schemeClr val="tx2"/>
                </a:solidFill>
              </a:rPr>
              <a:t> &amp; everything</a:t>
            </a:r>
            <a:r>
              <a:rPr lang="en-US" sz="2400" b="1" dirty="0" smtClean="0">
                <a:solidFill>
                  <a:schemeClr val="tx2"/>
                </a:solidFill>
              </a:rPr>
              <a:t>.</a:t>
            </a:r>
            <a:r>
              <a:rPr lang="mr-IN" sz="2400" b="1" dirty="0" smtClean="0">
                <a:solidFill>
                  <a:schemeClr val="tx2"/>
                </a:solidFill>
              </a:rPr>
              <a:t> </a:t>
            </a:r>
            <a:r>
              <a:rPr lang="en-US" sz="2400" b="1" dirty="0" smtClean="0">
                <a:solidFill>
                  <a:schemeClr val="tx2"/>
                </a:solidFill>
              </a:rPr>
              <a:t>Language </a:t>
            </a:r>
            <a:r>
              <a:rPr lang="en-US" sz="2400" b="1" dirty="0">
                <a:solidFill>
                  <a:schemeClr val="tx2"/>
                </a:solidFill>
              </a:rPr>
              <a:t>users all over the </a:t>
            </a:r>
            <a:r>
              <a:rPr lang="en-US" sz="2400" b="1" dirty="0" smtClean="0">
                <a:solidFill>
                  <a:schemeClr val="tx2"/>
                </a:solidFill>
              </a:rPr>
              <a:t>world Adapt English </a:t>
            </a:r>
            <a:r>
              <a:rPr lang="en-US" sz="2400" b="1" dirty="0">
                <a:solidFill>
                  <a:schemeClr val="tx2"/>
                </a:solidFill>
              </a:rPr>
              <a:t>as per their general &amp; </a:t>
            </a:r>
            <a:r>
              <a:rPr lang="en-US" sz="2400" b="1" dirty="0" smtClean="0">
                <a:solidFill>
                  <a:schemeClr val="tx2"/>
                </a:solidFill>
              </a:rPr>
              <a:t>scientific </a:t>
            </a:r>
            <a:r>
              <a:rPr lang="en-US" sz="2400" b="1" dirty="0">
                <a:solidFill>
                  <a:schemeClr val="tx2"/>
                </a:solidFill>
              </a:rPr>
              <a:t>needs</a:t>
            </a:r>
            <a:r>
              <a:rPr lang="en-US" sz="2400" b="1" dirty="0" smtClean="0">
                <a:solidFill>
                  <a:schemeClr val="tx2"/>
                </a:solidFill>
              </a:rPr>
              <a:t>. </a:t>
            </a:r>
          </a:p>
          <a:p>
            <a:pPr marL="457200" lvl="0" indent="-457200" algn="just">
              <a:lnSpc>
                <a:spcPct val="150000"/>
              </a:lnSpc>
              <a:buFont typeface="Wingdings" panose="05000000000000000000" pitchFamily="2" charset="2"/>
              <a:buChar char="Ø"/>
            </a:pPr>
            <a:r>
              <a:rPr lang="en-US" sz="2400" b="1" dirty="0" smtClean="0">
                <a:solidFill>
                  <a:schemeClr val="tx2"/>
                </a:solidFill>
              </a:rPr>
              <a:t>Developing communication </a:t>
            </a:r>
            <a:r>
              <a:rPr lang="en-US" sz="2400" b="1" dirty="0">
                <a:solidFill>
                  <a:schemeClr val="tx2"/>
                </a:solidFill>
              </a:rPr>
              <a:t>by </a:t>
            </a:r>
            <a:r>
              <a:rPr lang="en-US" sz="2400" b="1" dirty="0" smtClean="0">
                <a:solidFill>
                  <a:schemeClr val="tx2"/>
                </a:solidFill>
              </a:rPr>
              <a:t>using </a:t>
            </a:r>
            <a:r>
              <a:rPr lang="en-US" sz="2400" b="1" dirty="0">
                <a:solidFill>
                  <a:schemeClr val="tx2"/>
                </a:solidFill>
              </a:rPr>
              <a:t>different language skills is </a:t>
            </a:r>
            <a:r>
              <a:rPr lang="en-US" sz="2400" b="1" dirty="0" smtClean="0">
                <a:solidFill>
                  <a:schemeClr val="tx2"/>
                </a:solidFill>
              </a:rPr>
              <a:t>first goal </a:t>
            </a:r>
            <a:r>
              <a:rPr lang="en-US" sz="2400" b="1" dirty="0">
                <a:solidFill>
                  <a:schemeClr val="tx2"/>
                </a:solidFill>
              </a:rPr>
              <a:t>of </a:t>
            </a:r>
            <a:r>
              <a:rPr lang="en-US" sz="2400" b="1" dirty="0" smtClean="0">
                <a:solidFill>
                  <a:schemeClr val="tx2"/>
                </a:solidFill>
              </a:rPr>
              <a:t>learning English. Vocabulary plays a key role in this process. Without </a:t>
            </a:r>
            <a:r>
              <a:rPr lang="en-US" sz="2400" b="1" dirty="0">
                <a:solidFill>
                  <a:schemeClr val="tx2"/>
                </a:solidFill>
              </a:rPr>
              <a:t>sufficient vocabulary, </a:t>
            </a:r>
            <a:r>
              <a:rPr lang="en-US" sz="2400" b="1" dirty="0" smtClean="0">
                <a:solidFill>
                  <a:schemeClr val="tx2"/>
                </a:solidFill>
              </a:rPr>
              <a:t>students </a:t>
            </a:r>
            <a:r>
              <a:rPr lang="en-US" sz="2400" b="1" dirty="0">
                <a:solidFill>
                  <a:schemeClr val="tx2"/>
                </a:solidFill>
              </a:rPr>
              <a:t>can’t </a:t>
            </a:r>
            <a:r>
              <a:rPr lang="en-US" sz="2400" b="1" dirty="0" smtClean="0">
                <a:solidFill>
                  <a:schemeClr val="tx2"/>
                </a:solidFill>
              </a:rPr>
              <a:t>understand/express their </a:t>
            </a:r>
            <a:r>
              <a:rPr lang="en-US" sz="2400" b="1" dirty="0">
                <a:solidFill>
                  <a:schemeClr val="tx2"/>
                </a:solidFill>
              </a:rPr>
              <a:t>own ideas. </a:t>
            </a:r>
            <a:endParaRPr lang="en-US" sz="2400" b="1" dirty="0" smtClean="0">
              <a:solidFill>
                <a:schemeClr val="tx2"/>
              </a:solidFill>
            </a:endParaRPr>
          </a:p>
          <a:p>
            <a:pPr marL="457200" lvl="0" indent="-457200" algn="just">
              <a:lnSpc>
                <a:spcPct val="150000"/>
              </a:lnSpc>
              <a:buFont typeface="Wingdings" panose="05000000000000000000" pitchFamily="2" charset="2"/>
              <a:buChar char="Ø"/>
            </a:pPr>
            <a:r>
              <a:rPr lang="en-US" sz="2400" b="1" dirty="0" smtClean="0">
                <a:solidFill>
                  <a:schemeClr val="tx2"/>
                </a:solidFill>
              </a:rPr>
              <a:t>While </a:t>
            </a:r>
            <a:r>
              <a:rPr lang="en-US" sz="2400" b="1" dirty="0">
                <a:solidFill>
                  <a:schemeClr val="tx2"/>
                </a:solidFill>
              </a:rPr>
              <a:t>expressing emotions/feeling without </a:t>
            </a:r>
            <a:r>
              <a:rPr lang="en-US" sz="2400" b="1" dirty="0" smtClean="0">
                <a:solidFill>
                  <a:schemeClr val="tx2"/>
                </a:solidFill>
              </a:rPr>
              <a:t>grammar </a:t>
            </a:r>
            <a:r>
              <a:rPr lang="en-US" sz="2400" b="1" dirty="0">
                <a:solidFill>
                  <a:schemeClr val="tx2"/>
                </a:solidFill>
              </a:rPr>
              <a:t>very little can </a:t>
            </a:r>
            <a:r>
              <a:rPr lang="en-US" sz="2400" b="1" dirty="0" smtClean="0">
                <a:solidFill>
                  <a:schemeClr val="tx2"/>
                </a:solidFill>
              </a:rPr>
              <a:t>be </a:t>
            </a:r>
            <a:r>
              <a:rPr lang="en-US" sz="2400" b="1" dirty="0">
                <a:solidFill>
                  <a:schemeClr val="tx2"/>
                </a:solidFill>
              </a:rPr>
              <a:t>conveyed, without vocabulary </a:t>
            </a:r>
            <a:r>
              <a:rPr lang="en-US" sz="2400" b="1" dirty="0" smtClean="0">
                <a:solidFill>
                  <a:schemeClr val="tx2"/>
                </a:solidFill>
              </a:rPr>
              <a:t>nothing can be conveyed.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265222468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629400"/>
          </a:xfrm>
        </p:spPr>
        <p:txBody>
          <a:bodyPr>
            <a:noAutofit/>
          </a:bodyPr>
          <a:lstStyle/>
          <a:p>
            <a:pPr marL="457200" lvl="0" indent="-457200" algn="just">
              <a:lnSpc>
                <a:spcPct val="150000"/>
              </a:lnSpc>
              <a:buFont typeface="Wingdings" panose="05000000000000000000" pitchFamily="2" charset="2"/>
              <a:buChar char="Ø"/>
            </a:pPr>
            <a:r>
              <a:rPr lang="en-US" sz="2400" b="1" dirty="0">
                <a:solidFill>
                  <a:schemeClr val="tx2"/>
                </a:solidFill>
              </a:rPr>
              <a:t>To develop vocabulary, Active (productive) &amp; Passive</a:t>
            </a:r>
            <a:r>
              <a:rPr lang="mr-IN" sz="2400" b="1" dirty="0">
                <a:solidFill>
                  <a:schemeClr val="tx2"/>
                </a:solidFill>
              </a:rPr>
              <a:t> </a:t>
            </a:r>
            <a:r>
              <a:rPr lang="en-US" sz="2400" b="1" dirty="0">
                <a:solidFill>
                  <a:schemeClr val="tx2"/>
                </a:solidFill>
              </a:rPr>
              <a:t>(receptive) vocabulary are needed.</a:t>
            </a:r>
          </a:p>
          <a:p>
            <a:pPr marL="457200" lvl="0" indent="-457200" algn="just">
              <a:lnSpc>
                <a:spcPct val="150000"/>
              </a:lnSpc>
              <a:buFont typeface="Wingdings" panose="05000000000000000000" pitchFamily="2" charset="2"/>
              <a:buChar char="Ø"/>
            </a:pPr>
            <a:r>
              <a:rPr lang="en-US" sz="2400" b="1" dirty="0" smtClean="0">
                <a:solidFill>
                  <a:schemeClr val="tx2"/>
                </a:solidFill>
              </a:rPr>
              <a:t>There </a:t>
            </a:r>
            <a:r>
              <a:rPr lang="en-US" sz="2400" b="1" dirty="0">
                <a:solidFill>
                  <a:schemeClr val="tx2"/>
                </a:solidFill>
              </a:rPr>
              <a:t>are many language learning techniques that </a:t>
            </a:r>
            <a:r>
              <a:rPr lang="en-US" sz="2400" b="1" dirty="0" smtClean="0">
                <a:solidFill>
                  <a:schemeClr val="tx2"/>
                </a:solidFill>
              </a:rPr>
              <a:t>are used </a:t>
            </a:r>
            <a:r>
              <a:rPr lang="en-US" sz="2400" b="1" dirty="0">
                <a:solidFill>
                  <a:schemeClr val="tx2"/>
                </a:solidFill>
              </a:rPr>
              <a:t>to </a:t>
            </a:r>
            <a:r>
              <a:rPr lang="en-US" sz="2400" b="1" dirty="0" smtClean="0">
                <a:solidFill>
                  <a:schemeClr val="tx2"/>
                </a:solidFill>
              </a:rPr>
              <a:t>develop </a:t>
            </a:r>
            <a:r>
              <a:rPr lang="en-US" sz="2400" b="1" dirty="0">
                <a:solidFill>
                  <a:schemeClr val="tx2"/>
                </a:solidFill>
              </a:rPr>
              <a:t>vocabulary</a:t>
            </a:r>
            <a:r>
              <a:rPr lang="en-US" sz="2400" b="1" dirty="0" smtClean="0">
                <a:solidFill>
                  <a:schemeClr val="tx2"/>
                </a:solidFill>
              </a:rPr>
              <a:t>. Some </a:t>
            </a:r>
            <a:r>
              <a:rPr lang="en-US" sz="2400" b="1" dirty="0">
                <a:solidFill>
                  <a:schemeClr val="tx2"/>
                </a:solidFill>
              </a:rPr>
              <a:t>of them </a:t>
            </a:r>
            <a:r>
              <a:rPr lang="en-US" sz="2400" b="1" dirty="0" smtClean="0">
                <a:solidFill>
                  <a:schemeClr val="tx2"/>
                </a:solidFill>
              </a:rPr>
              <a:t>are discussed </a:t>
            </a:r>
            <a:r>
              <a:rPr lang="en-US" sz="2400" b="1" dirty="0">
                <a:solidFill>
                  <a:schemeClr val="tx2"/>
                </a:solidFill>
              </a:rPr>
              <a:t>here</a:t>
            </a:r>
            <a:r>
              <a:rPr lang="en-US" sz="2400" b="1" dirty="0" smtClean="0">
                <a:solidFill>
                  <a:schemeClr val="tx2"/>
                </a:solidFill>
              </a:rPr>
              <a:t>.</a:t>
            </a:r>
            <a:r>
              <a:rPr lang="mr-IN" sz="2400" b="1" dirty="0" smtClean="0">
                <a:solidFill>
                  <a:schemeClr val="tx2"/>
                </a:solidFill>
              </a:rPr>
              <a:t> </a:t>
            </a:r>
            <a:endParaRPr lang="en-US" sz="2400" b="1" dirty="0" smtClean="0">
              <a:solidFill>
                <a:schemeClr val="tx2"/>
              </a:solidFill>
            </a:endParaRPr>
          </a:p>
          <a:p>
            <a:pPr algn="just">
              <a:lnSpc>
                <a:spcPct val="150000"/>
              </a:lnSpc>
            </a:pPr>
            <a:r>
              <a:rPr lang="en-US" sz="2400" b="1" dirty="0" smtClean="0">
                <a:solidFill>
                  <a:srgbClr val="C00000"/>
                </a:solidFill>
              </a:rPr>
              <a:t>I</a:t>
            </a:r>
            <a:r>
              <a:rPr lang="en-US" sz="2400" b="1" dirty="0">
                <a:solidFill>
                  <a:srgbClr val="C00000"/>
                </a:solidFill>
              </a:rPr>
              <a:t>) Words Classes – </a:t>
            </a:r>
            <a:r>
              <a:rPr lang="en-US" sz="2400" b="1" dirty="0">
                <a:solidFill>
                  <a:srgbClr val="00B050"/>
                </a:solidFill>
              </a:rPr>
              <a:t>open &amp; </a:t>
            </a:r>
            <a:r>
              <a:rPr lang="en-US" sz="2400" b="1" dirty="0" smtClean="0">
                <a:solidFill>
                  <a:srgbClr val="00B050"/>
                </a:solidFill>
              </a:rPr>
              <a:t>closed	</a:t>
            </a:r>
            <a:r>
              <a:rPr lang="en-US" sz="2400" b="1" dirty="0" smtClean="0">
                <a:solidFill>
                  <a:srgbClr val="C00000"/>
                </a:solidFill>
              </a:rPr>
              <a:t>2</a:t>
            </a:r>
            <a:r>
              <a:rPr lang="en-US" sz="2400" b="1" dirty="0">
                <a:solidFill>
                  <a:srgbClr val="C00000"/>
                </a:solidFill>
              </a:rPr>
              <a:t>) Words Formation Processes – </a:t>
            </a:r>
            <a:r>
              <a:rPr lang="en-US" sz="2400" b="1" dirty="0">
                <a:solidFill>
                  <a:srgbClr val="00B050"/>
                </a:solidFill>
              </a:rPr>
              <a:t>affixation </a:t>
            </a:r>
            <a:r>
              <a:rPr lang="en-US" sz="2400" b="1" dirty="0">
                <a:solidFill>
                  <a:srgbClr val="0070C0"/>
                </a:solidFill>
              </a:rPr>
              <a:t>(prefixation &amp; suffixation)</a:t>
            </a:r>
            <a:r>
              <a:rPr lang="en-US" sz="2400" b="1" dirty="0">
                <a:solidFill>
                  <a:srgbClr val="00B050"/>
                </a:solidFill>
              </a:rPr>
              <a:t>, blending, compounding …. etc.</a:t>
            </a:r>
          </a:p>
          <a:p>
            <a:pPr algn="just">
              <a:lnSpc>
                <a:spcPct val="150000"/>
              </a:lnSpc>
            </a:pPr>
            <a:r>
              <a:rPr lang="en-US" sz="2400" b="1" dirty="0">
                <a:solidFill>
                  <a:srgbClr val="C00000"/>
                </a:solidFill>
              </a:rPr>
              <a:t>3) Synonyms &amp; </a:t>
            </a:r>
            <a:r>
              <a:rPr lang="en-US" sz="2400" b="1" dirty="0" smtClean="0">
                <a:solidFill>
                  <a:srgbClr val="C00000"/>
                </a:solidFill>
              </a:rPr>
              <a:t>Antonyms	4</a:t>
            </a:r>
            <a:r>
              <a:rPr lang="en-US" sz="2400" b="1" dirty="0">
                <a:solidFill>
                  <a:srgbClr val="C00000"/>
                </a:solidFill>
              </a:rPr>
              <a:t>) Confusing words </a:t>
            </a:r>
            <a:r>
              <a:rPr lang="en-US" sz="2400" b="1" dirty="0" smtClean="0">
                <a:solidFill>
                  <a:srgbClr val="C00000"/>
                </a:solidFill>
              </a:rPr>
              <a:t>	5</a:t>
            </a:r>
            <a:r>
              <a:rPr lang="en-US" sz="2400" b="1" dirty="0">
                <a:solidFill>
                  <a:srgbClr val="C00000"/>
                </a:solidFill>
              </a:rPr>
              <a:t>) Phrasal </a:t>
            </a:r>
            <a:r>
              <a:rPr lang="en-US" sz="2400" b="1" dirty="0" smtClean="0">
                <a:solidFill>
                  <a:srgbClr val="C00000"/>
                </a:solidFill>
              </a:rPr>
              <a:t>verbs</a:t>
            </a:r>
          </a:p>
          <a:p>
            <a:pPr marL="457200" lvl="0" indent="-457200" algn="just">
              <a:lnSpc>
                <a:spcPct val="150000"/>
              </a:lnSpc>
              <a:buFont typeface="Wingdings" panose="05000000000000000000" pitchFamily="2" charset="2"/>
              <a:buChar char="Ø"/>
            </a:pPr>
            <a:r>
              <a:rPr lang="en-US" sz="2400" b="1" dirty="0">
                <a:solidFill>
                  <a:schemeClr val="tx2"/>
                </a:solidFill>
              </a:rPr>
              <a:t>A good dictionary is an ideal device to develop </a:t>
            </a:r>
            <a:r>
              <a:rPr lang="en-US" sz="2400" b="1" dirty="0" smtClean="0">
                <a:solidFill>
                  <a:schemeClr val="tx2"/>
                </a:solidFill>
              </a:rPr>
              <a:t>vocabulary. It </a:t>
            </a:r>
            <a:r>
              <a:rPr lang="en-US" sz="2400" b="1" dirty="0">
                <a:solidFill>
                  <a:schemeClr val="tx2"/>
                </a:solidFill>
              </a:rPr>
              <a:t>helps </a:t>
            </a:r>
            <a:r>
              <a:rPr lang="en-US" sz="2400" b="1" dirty="0" smtClean="0">
                <a:solidFill>
                  <a:schemeClr val="tx2"/>
                </a:solidFill>
              </a:rPr>
              <a:t>us </a:t>
            </a:r>
            <a:r>
              <a:rPr lang="en-US" sz="2400" b="1" dirty="0">
                <a:solidFill>
                  <a:schemeClr val="tx2"/>
                </a:solidFill>
              </a:rPr>
              <a:t>for better understanding of the word with its </a:t>
            </a:r>
            <a:r>
              <a:rPr lang="en-US" sz="2400" b="1" dirty="0" smtClean="0">
                <a:solidFill>
                  <a:schemeClr val="tx2"/>
                </a:solidFill>
              </a:rPr>
              <a:t>form</a:t>
            </a:r>
            <a:r>
              <a:rPr lang="en-US" sz="2400" b="1" dirty="0">
                <a:solidFill>
                  <a:schemeClr val="tx2"/>
                </a:solidFill>
              </a:rPr>
              <a:t>, class, usage &amp; pronunciation</a:t>
            </a:r>
            <a:r>
              <a:rPr lang="en-US" sz="2400" b="1" dirty="0" smtClean="0">
                <a:solidFill>
                  <a:schemeClr val="tx2"/>
                </a:solidFill>
              </a:rPr>
              <a:t>. Word</a:t>
            </a:r>
            <a:r>
              <a:rPr lang="en-US" sz="2400" b="1" dirty="0">
                <a:solidFill>
                  <a:schemeClr val="tx2"/>
                </a:solidFill>
              </a:rPr>
              <a:t>, phrase, clause &amp; sentence are grammatical units</a:t>
            </a:r>
            <a:r>
              <a:rPr lang="en-US" sz="2400" b="1" dirty="0" smtClean="0">
                <a:solidFill>
                  <a:schemeClr val="tx2"/>
                </a:solidFill>
              </a:rPr>
              <a:t>.</a:t>
            </a:r>
            <a:endParaRPr lang="en-US" sz="2400" b="1" dirty="0">
              <a:solidFill>
                <a:schemeClr val="tx2"/>
              </a:solidFill>
            </a:endParaRPr>
          </a:p>
          <a:p>
            <a:pPr algn="just">
              <a:lnSpc>
                <a:spcPct val="150000"/>
              </a:lnSpc>
            </a:pPr>
            <a:endParaRPr lang="en-US" sz="2400" b="1" dirty="0">
              <a:solidFill>
                <a:srgbClr val="C00000"/>
              </a:solidFill>
            </a:endParaRPr>
          </a:p>
          <a:p>
            <a:pPr marL="457200" lvl="0" indent="-457200" algn="just">
              <a:lnSpc>
                <a:spcPct val="150000"/>
              </a:lnSpc>
              <a:buFont typeface="Wingdings" panose="05000000000000000000" pitchFamily="2" charset="2"/>
              <a:buChar char="Ø"/>
            </a:pP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p14="http://schemas.microsoft.com/office/powerpoint/2010/main" val="352953413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Autofit/>
          </a:bodyPr>
          <a:lstStyle/>
          <a:p>
            <a:pPr marL="457200" lvl="0" indent="-457200" algn="just">
              <a:lnSpc>
                <a:spcPct val="150000"/>
              </a:lnSpc>
              <a:buFont typeface="Wingdings" panose="05000000000000000000" pitchFamily="2" charset="2"/>
              <a:buChar char="Ø"/>
            </a:pPr>
            <a:r>
              <a:rPr lang="en-US" sz="2400" b="1" dirty="0" smtClean="0">
                <a:solidFill>
                  <a:schemeClr val="tx2"/>
                </a:solidFill>
              </a:rPr>
              <a:t>To </a:t>
            </a:r>
            <a:r>
              <a:rPr lang="en-US" sz="2400" b="1" dirty="0">
                <a:solidFill>
                  <a:schemeClr val="tx2"/>
                </a:solidFill>
              </a:rPr>
              <a:t>develop vocabulary, function role of the word is very important</a:t>
            </a:r>
            <a:r>
              <a:rPr lang="en-US" sz="2400" b="1" dirty="0" smtClean="0">
                <a:solidFill>
                  <a:schemeClr val="tx2"/>
                </a:solidFill>
              </a:rPr>
              <a:t>. Some </a:t>
            </a:r>
            <a:r>
              <a:rPr lang="en-US" sz="2400" b="1" dirty="0">
                <a:solidFill>
                  <a:schemeClr val="tx2"/>
                </a:solidFill>
              </a:rPr>
              <a:t>of the techniques to develop vocabulary are given below.</a:t>
            </a:r>
            <a:endParaRPr lang="en-US" sz="2400" b="1" dirty="0"/>
          </a:p>
          <a:p>
            <a:pPr marL="0" indent="0" algn="just">
              <a:lnSpc>
                <a:spcPct val="150000"/>
              </a:lnSpc>
              <a:buNone/>
            </a:pPr>
            <a:r>
              <a:rPr lang="en-US" sz="2400" b="1" dirty="0" smtClean="0">
                <a:solidFill>
                  <a:srgbClr val="FF0000"/>
                </a:solidFill>
              </a:rPr>
              <a:t>I) WORD </a:t>
            </a:r>
            <a:r>
              <a:rPr lang="en-US" sz="2400" b="1" dirty="0">
                <a:solidFill>
                  <a:srgbClr val="FF0000"/>
                </a:solidFill>
              </a:rPr>
              <a:t>CLASSES : </a:t>
            </a:r>
            <a:r>
              <a:rPr lang="en-US" sz="2400" b="1" dirty="0">
                <a:solidFill>
                  <a:srgbClr val="7030A0"/>
                </a:solidFill>
              </a:rPr>
              <a:t>Modern grammarians </a:t>
            </a:r>
            <a:r>
              <a:rPr lang="en-US" sz="2400" b="1" dirty="0" smtClean="0">
                <a:solidFill>
                  <a:srgbClr val="7030A0"/>
                </a:solidFill>
              </a:rPr>
              <a:t>classify </a:t>
            </a:r>
            <a:r>
              <a:rPr lang="en-US" sz="2400" b="1" dirty="0">
                <a:solidFill>
                  <a:srgbClr val="7030A0"/>
                </a:solidFill>
              </a:rPr>
              <a:t>words into two classes </a:t>
            </a:r>
            <a:r>
              <a:rPr lang="mr-IN" sz="2400" b="1" dirty="0" smtClean="0">
                <a:solidFill>
                  <a:srgbClr val="7030A0"/>
                </a:solidFill>
              </a:rPr>
              <a:t>- </a:t>
            </a:r>
            <a:r>
              <a:rPr lang="en-US" sz="2400" b="1" dirty="0" smtClean="0">
                <a:solidFill>
                  <a:srgbClr val="7030A0"/>
                </a:solidFill>
              </a:rPr>
              <a:t>open </a:t>
            </a:r>
            <a:r>
              <a:rPr lang="en-US" sz="2400" b="1" dirty="0">
                <a:solidFill>
                  <a:srgbClr val="7030A0"/>
                </a:solidFill>
              </a:rPr>
              <a:t>&amp; </a:t>
            </a:r>
            <a:r>
              <a:rPr lang="en-US" sz="2400" b="1" dirty="0" smtClean="0">
                <a:solidFill>
                  <a:srgbClr val="7030A0"/>
                </a:solidFill>
              </a:rPr>
              <a:t>closed</a:t>
            </a:r>
            <a:r>
              <a:rPr lang="mr-IN" sz="2400" b="1" dirty="0" smtClean="0">
                <a:solidFill>
                  <a:srgbClr val="7030A0"/>
                </a:solidFill>
              </a:rPr>
              <a:t> </a:t>
            </a:r>
            <a:r>
              <a:rPr lang="en-US" sz="2400" b="1" dirty="0" smtClean="0">
                <a:solidFill>
                  <a:srgbClr val="7030A0"/>
                </a:solidFill>
              </a:rPr>
              <a:t>word </a:t>
            </a:r>
            <a:r>
              <a:rPr lang="en-US" sz="2400" b="1" dirty="0">
                <a:solidFill>
                  <a:srgbClr val="7030A0"/>
                </a:solidFill>
              </a:rPr>
              <a:t>classes. </a:t>
            </a:r>
            <a:r>
              <a:rPr lang="en-US" sz="2400" b="1" dirty="0" smtClean="0">
                <a:solidFill>
                  <a:srgbClr val="00B050"/>
                </a:solidFill>
              </a:rPr>
              <a:t>Open </a:t>
            </a:r>
            <a:r>
              <a:rPr lang="en-US" sz="2400" b="1" dirty="0">
                <a:solidFill>
                  <a:srgbClr val="00B050"/>
                </a:solidFill>
              </a:rPr>
              <a:t>Word Classes </a:t>
            </a:r>
            <a:r>
              <a:rPr lang="en-US" sz="2400" b="1" dirty="0" smtClean="0">
                <a:solidFill>
                  <a:srgbClr val="00B050"/>
                </a:solidFill>
              </a:rPr>
              <a:t>-</a:t>
            </a:r>
            <a:endParaRPr lang="en-US" sz="2800" b="1" dirty="0">
              <a:solidFill>
                <a:schemeClr val="accent2"/>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534148756"/>
              </p:ext>
            </p:extLst>
          </p:nvPr>
        </p:nvGraphicFramePr>
        <p:xfrm>
          <a:off x="152400" y="2979449"/>
          <a:ext cx="8839200" cy="2042160"/>
        </p:xfrm>
        <a:graphic>
          <a:graphicData uri="http://schemas.openxmlformats.org/drawingml/2006/table">
            <a:tbl>
              <a:tblPr firstRow="1" bandRow="1">
                <a:tableStyleId>{5C22544A-7EE6-4342-B048-85BDC9FD1C3A}</a:tableStyleId>
              </a:tblPr>
              <a:tblGrid>
                <a:gridCol w="2493108">
                  <a:extLst>
                    <a:ext uri="{9D8B030D-6E8A-4147-A177-3AD203B41FA5}">
                      <a16:colId xmlns:a16="http://schemas.microsoft.com/office/drawing/2014/main" xmlns="" val="20000"/>
                    </a:ext>
                  </a:extLst>
                </a:gridCol>
                <a:gridCol w="1284328">
                  <a:extLst>
                    <a:ext uri="{9D8B030D-6E8A-4147-A177-3AD203B41FA5}">
                      <a16:colId xmlns:a16="http://schemas.microsoft.com/office/drawing/2014/main" xmlns="" val="20001"/>
                    </a:ext>
                  </a:extLst>
                </a:gridCol>
                <a:gridCol w="5061764">
                  <a:extLst>
                    <a:ext uri="{9D8B030D-6E8A-4147-A177-3AD203B41FA5}">
                      <a16:colId xmlns:a16="http://schemas.microsoft.com/office/drawing/2014/main" xmlns="" val="20002"/>
                    </a:ext>
                  </a:extLst>
                </a:gridCol>
              </a:tblGrid>
              <a:tr h="228600">
                <a:tc>
                  <a:txBody>
                    <a:bodyPr/>
                    <a:lstStyle/>
                    <a:p>
                      <a:pPr algn="ctr"/>
                      <a:r>
                        <a:rPr lang="en-US" sz="1600" dirty="0"/>
                        <a:t>Open Word Class </a:t>
                      </a:r>
                    </a:p>
                  </a:txBody>
                  <a:tcPr/>
                </a:tc>
                <a:tc>
                  <a:txBody>
                    <a:bodyPr/>
                    <a:lstStyle/>
                    <a:p>
                      <a:pPr algn="ctr"/>
                      <a:r>
                        <a:rPr lang="en-US" sz="1600" dirty="0"/>
                        <a:t>Symbol</a:t>
                      </a:r>
                    </a:p>
                  </a:txBody>
                  <a:tcPr/>
                </a:tc>
                <a:tc>
                  <a:txBody>
                    <a:bodyPr/>
                    <a:lstStyle/>
                    <a:p>
                      <a:pPr algn="ctr"/>
                      <a:r>
                        <a:rPr lang="en-US" sz="1600" dirty="0"/>
                        <a:t>Examples</a:t>
                      </a:r>
                    </a:p>
                  </a:txBody>
                  <a:tcPr/>
                </a:tc>
                <a:extLst>
                  <a:ext uri="{0D108BD9-81ED-4DB2-BD59-A6C34878D82A}">
                    <a16:rowId xmlns:a16="http://schemas.microsoft.com/office/drawing/2014/main" xmlns="" val="10000"/>
                  </a:ext>
                </a:extLst>
              </a:tr>
              <a:tr h="342871">
                <a:tc>
                  <a:txBody>
                    <a:bodyPr/>
                    <a:lstStyle/>
                    <a:p>
                      <a:r>
                        <a:rPr lang="en-US" sz="2200" b="1" dirty="0">
                          <a:solidFill>
                            <a:schemeClr val="accent2"/>
                          </a:solidFill>
                          <a:latin typeface="+mj-lt"/>
                        </a:rPr>
                        <a:t>   Noun</a:t>
                      </a:r>
                    </a:p>
                  </a:txBody>
                  <a:tcPr/>
                </a:tc>
                <a:tc>
                  <a:txBody>
                    <a:bodyPr/>
                    <a:lstStyle/>
                    <a:p>
                      <a:pPr algn="ctr"/>
                      <a:r>
                        <a:rPr lang="en-US" sz="2200" b="1" dirty="0">
                          <a:latin typeface="+mj-lt"/>
                        </a:rPr>
                        <a:t>N</a:t>
                      </a:r>
                    </a:p>
                  </a:txBody>
                  <a:tcPr/>
                </a:tc>
                <a:tc>
                  <a:txBody>
                    <a:bodyPr/>
                    <a:lstStyle/>
                    <a:p>
                      <a:r>
                        <a:rPr lang="en-US" sz="2200" dirty="0">
                          <a:latin typeface="+mj-lt"/>
                        </a:rPr>
                        <a:t>door, bat, tree, fruit …. etc.</a:t>
                      </a:r>
                    </a:p>
                  </a:txBody>
                  <a:tcPr/>
                </a:tc>
                <a:extLst>
                  <a:ext uri="{0D108BD9-81ED-4DB2-BD59-A6C34878D82A}">
                    <a16:rowId xmlns:a16="http://schemas.microsoft.com/office/drawing/2014/main" xmlns="" val="10001"/>
                  </a:ext>
                </a:extLst>
              </a:tr>
              <a:tr h="373409">
                <a:tc>
                  <a:txBody>
                    <a:bodyPr/>
                    <a:lstStyle/>
                    <a:p>
                      <a:r>
                        <a:rPr lang="en-US" sz="2200" b="1" dirty="0">
                          <a:solidFill>
                            <a:schemeClr val="accent3"/>
                          </a:solidFill>
                          <a:latin typeface="+mj-lt"/>
                        </a:rPr>
                        <a:t>   Verb </a:t>
                      </a:r>
                    </a:p>
                  </a:txBody>
                  <a:tcPr/>
                </a:tc>
                <a:tc>
                  <a:txBody>
                    <a:bodyPr/>
                    <a:lstStyle/>
                    <a:p>
                      <a:pPr algn="ctr"/>
                      <a:r>
                        <a:rPr lang="en-US" sz="2200" b="1" dirty="0">
                          <a:latin typeface="+mj-lt"/>
                        </a:rPr>
                        <a:t>V</a:t>
                      </a:r>
                    </a:p>
                  </a:txBody>
                  <a:tcPr/>
                </a:tc>
                <a:tc>
                  <a:txBody>
                    <a:bodyPr/>
                    <a:lstStyle/>
                    <a:p>
                      <a:r>
                        <a:rPr lang="en-US" sz="2200" dirty="0">
                          <a:latin typeface="+mj-lt"/>
                        </a:rPr>
                        <a:t>play, cut, eat, write …. etc. </a:t>
                      </a:r>
                    </a:p>
                  </a:txBody>
                  <a:tcPr/>
                </a:tc>
                <a:extLst>
                  <a:ext uri="{0D108BD9-81ED-4DB2-BD59-A6C34878D82A}">
                    <a16:rowId xmlns:a16="http://schemas.microsoft.com/office/drawing/2014/main" xmlns="" val="10002"/>
                  </a:ext>
                </a:extLst>
              </a:tr>
              <a:tr h="325748">
                <a:tc>
                  <a:txBody>
                    <a:bodyPr/>
                    <a:lstStyle/>
                    <a:p>
                      <a:r>
                        <a:rPr lang="en-US" sz="2200" b="1" dirty="0">
                          <a:solidFill>
                            <a:schemeClr val="accent2"/>
                          </a:solidFill>
                          <a:latin typeface="+mj-lt"/>
                        </a:rPr>
                        <a:t>   Adjective </a:t>
                      </a:r>
                    </a:p>
                  </a:txBody>
                  <a:tcPr/>
                </a:tc>
                <a:tc>
                  <a:txBody>
                    <a:bodyPr/>
                    <a:lstStyle/>
                    <a:p>
                      <a:pPr algn="ctr"/>
                      <a:r>
                        <a:rPr lang="en-US" sz="2200" b="1" dirty="0">
                          <a:latin typeface="+mj-lt"/>
                        </a:rPr>
                        <a:t>Adj</a:t>
                      </a:r>
                    </a:p>
                  </a:txBody>
                  <a:tcPr/>
                </a:tc>
                <a:tc>
                  <a:txBody>
                    <a:bodyPr/>
                    <a:lstStyle/>
                    <a:p>
                      <a:r>
                        <a:rPr lang="en-US" sz="2200" dirty="0">
                          <a:latin typeface="+mj-lt"/>
                        </a:rPr>
                        <a:t>clean, big, good, sweet .… etc.</a:t>
                      </a:r>
                    </a:p>
                  </a:txBody>
                  <a:tcPr/>
                </a:tc>
                <a:extLst>
                  <a:ext uri="{0D108BD9-81ED-4DB2-BD59-A6C34878D82A}">
                    <a16:rowId xmlns:a16="http://schemas.microsoft.com/office/drawing/2014/main" xmlns="" val="10003"/>
                  </a:ext>
                </a:extLst>
              </a:tr>
              <a:tr h="358169">
                <a:tc>
                  <a:txBody>
                    <a:bodyPr/>
                    <a:lstStyle/>
                    <a:p>
                      <a:r>
                        <a:rPr lang="en-US" sz="2200" b="1" dirty="0">
                          <a:solidFill>
                            <a:schemeClr val="accent3"/>
                          </a:solidFill>
                          <a:latin typeface="+mj-lt"/>
                        </a:rPr>
                        <a:t>   Adverb</a:t>
                      </a:r>
                    </a:p>
                  </a:txBody>
                  <a:tcPr/>
                </a:tc>
                <a:tc>
                  <a:txBody>
                    <a:bodyPr/>
                    <a:lstStyle/>
                    <a:p>
                      <a:pPr algn="ctr"/>
                      <a:r>
                        <a:rPr lang="en-US" sz="2200" b="1" dirty="0">
                          <a:latin typeface="+mj-lt"/>
                        </a:rPr>
                        <a:t>Av</a:t>
                      </a:r>
                    </a:p>
                  </a:txBody>
                  <a:tcPr/>
                </a:tc>
                <a:tc>
                  <a:txBody>
                    <a:bodyPr/>
                    <a:lstStyle/>
                    <a:p>
                      <a:r>
                        <a:rPr lang="en-US" sz="2200" dirty="0">
                          <a:latin typeface="+mj-lt"/>
                        </a:rPr>
                        <a:t>quickly, frankly, now, yesterday .. etc. </a:t>
                      </a:r>
                    </a:p>
                  </a:txBody>
                  <a:tcPr/>
                </a:tc>
                <a:extLst>
                  <a:ext uri="{0D108BD9-81ED-4DB2-BD59-A6C34878D82A}">
                    <a16:rowId xmlns:a16="http://schemas.microsoft.com/office/drawing/2014/main" xmlns="" val="10004"/>
                  </a:ext>
                </a:extLst>
              </a:tr>
            </a:tbl>
          </a:graphicData>
        </a:graphic>
      </p:graphicFrame>
      <p:sp>
        <p:nvSpPr>
          <p:cNvPr id="2" name="Rectangle 1"/>
          <p:cNvSpPr/>
          <p:nvPr/>
        </p:nvSpPr>
        <p:spPr>
          <a:xfrm>
            <a:off x="76200" y="5075410"/>
            <a:ext cx="8991600" cy="1630190"/>
          </a:xfrm>
          <a:prstGeom prst="rect">
            <a:avLst/>
          </a:prstGeom>
        </p:spPr>
        <p:txBody>
          <a:bodyPr wrap="square">
            <a:spAutoFit/>
          </a:bodyPr>
          <a:lstStyle/>
          <a:p>
            <a:pPr algn="just">
              <a:lnSpc>
                <a:spcPct val="150000"/>
              </a:lnSpc>
            </a:pPr>
            <a:r>
              <a:rPr lang="en-US" sz="2300" b="1" dirty="0" smtClean="0">
                <a:solidFill>
                  <a:srgbClr val="7030A0"/>
                </a:solidFill>
              </a:rPr>
              <a:t>They </a:t>
            </a:r>
            <a:r>
              <a:rPr lang="en-US" sz="2300" b="1" dirty="0">
                <a:solidFill>
                  <a:srgbClr val="7030A0"/>
                </a:solidFill>
              </a:rPr>
              <a:t>are called as open word classes because by adding some particles, we make new words from them. It means that they are infected. They are open ended &amp; called as content words because they carry meaning. </a:t>
            </a:r>
            <a:endParaRPr lang="en-US" sz="2300" b="1" dirty="0"/>
          </a:p>
        </p:txBody>
      </p:sp>
    </p:spTree>
    <p:extLst>
      <p:ext uri="{BB962C8B-B14F-4D97-AF65-F5344CB8AC3E}">
        <p14:creationId xmlns:p14="http://schemas.microsoft.com/office/powerpoint/2010/main" val="17580432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629400"/>
          </a:xfrm>
        </p:spPr>
        <p:txBody>
          <a:bodyPr>
            <a:noAutofit/>
          </a:bodyPr>
          <a:lstStyle/>
          <a:p>
            <a:pPr marL="0" indent="0" algn="just">
              <a:lnSpc>
                <a:spcPct val="150000"/>
              </a:lnSpc>
              <a:buNone/>
            </a:pPr>
            <a:r>
              <a:rPr lang="en-US" sz="2200" b="1" dirty="0" smtClean="0">
                <a:solidFill>
                  <a:srgbClr val="FF0000"/>
                </a:solidFill>
              </a:rPr>
              <a:t>Closed </a:t>
            </a:r>
            <a:r>
              <a:rPr lang="en-US" sz="2200" b="1" dirty="0">
                <a:solidFill>
                  <a:srgbClr val="FF0000"/>
                </a:solidFill>
              </a:rPr>
              <a:t>Word Classes :</a:t>
            </a:r>
          </a:p>
          <a:p>
            <a:pPr lvl="0" algn="just">
              <a:lnSpc>
                <a:spcPct val="150000"/>
              </a:lnSpc>
              <a:buFont typeface="Wingdings" pitchFamily="2" charset="2"/>
              <a:buChar char="Ø"/>
            </a:pPr>
            <a:endParaRPr lang="en-US" sz="2400" dirty="0">
              <a:solidFill>
                <a:srgbClr val="7030A0"/>
              </a:solidFill>
            </a:endParaRPr>
          </a:p>
          <a:p>
            <a:pPr>
              <a:lnSpc>
                <a:spcPct val="150000"/>
              </a:lnSpc>
              <a:buNone/>
            </a:pPr>
            <a:endParaRPr lang="en-US" sz="2400" dirty="0">
              <a:solidFill>
                <a:schemeClr val="accent2"/>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graphicFrame>
        <p:nvGraphicFramePr>
          <p:cNvPr id="2" name="Table 1">
            <a:extLst>
              <a:ext uri="{FF2B5EF4-FFF2-40B4-BE49-F238E27FC236}">
                <a16:creationId xmlns:a16="http://schemas.microsoft.com/office/drawing/2014/main" xmlns="" id="{FEDAD4AA-D8FA-4AE1-91A5-2D39C5618705}"/>
              </a:ext>
            </a:extLst>
          </p:cNvPr>
          <p:cNvGraphicFramePr>
            <a:graphicFrameLocks noGrp="1"/>
          </p:cNvGraphicFramePr>
          <p:nvPr>
            <p:extLst>
              <p:ext uri="{D42A27DB-BD31-4B8C-83A1-F6EECF244321}">
                <p14:modId xmlns:p14="http://schemas.microsoft.com/office/powerpoint/2010/main" val="57651287"/>
              </p:ext>
            </p:extLst>
          </p:nvPr>
        </p:nvGraphicFramePr>
        <p:xfrm>
          <a:off x="76200" y="762000"/>
          <a:ext cx="8915400" cy="3276600"/>
        </p:xfrm>
        <a:graphic>
          <a:graphicData uri="http://schemas.openxmlformats.org/drawingml/2006/table">
            <a:tbl>
              <a:tblPr firstRow="1" bandRow="1">
                <a:tableStyleId>{21E4AEA4-8DFA-4A89-87EB-49C32662AFE0}</a:tableStyleId>
              </a:tblPr>
              <a:tblGrid>
                <a:gridCol w="2743200">
                  <a:extLst>
                    <a:ext uri="{9D8B030D-6E8A-4147-A177-3AD203B41FA5}">
                      <a16:colId xmlns:a16="http://schemas.microsoft.com/office/drawing/2014/main" xmlns="" val="1620816585"/>
                    </a:ext>
                  </a:extLst>
                </a:gridCol>
                <a:gridCol w="1219200">
                  <a:extLst>
                    <a:ext uri="{9D8B030D-6E8A-4147-A177-3AD203B41FA5}">
                      <a16:colId xmlns:a16="http://schemas.microsoft.com/office/drawing/2014/main" xmlns="" val="4193555064"/>
                    </a:ext>
                  </a:extLst>
                </a:gridCol>
                <a:gridCol w="4953000">
                  <a:extLst>
                    <a:ext uri="{9D8B030D-6E8A-4147-A177-3AD203B41FA5}">
                      <a16:colId xmlns:a16="http://schemas.microsoft.com/office/drawing/2014/main" xmlns="" val="1283379927"/>
                    </a:ext>
                  </a:extLst>
                </a:gridCol>
              </a:tblGrid>
              <a:tr h="304800">
                <a:tc>
                  <a:txBody>
                    <a:bodyPr/>
                    <a:lstStyle/>
                    <a:p>
                      <a:pPr algn="ctr">
                        <a:lnSpc>
                          <a:spcPct val="100000"/>
                        </a:lnSpc>
                      </a:pPr>
                      <a:r>
                        <a:rPr lang="en-US" sz="1800" dirty="0"/>
                        <a:t>Closed Word Class</a:t>
                      </a:r>
                    </a:p>
                  </a:txBody>
                  <a:tcPr/>
                </a:tc>
                <a:tc>
                  <a:txBody>
                    <a:bodyPr/>
                    <a:lstStyle/>
                    <a:p>
                      <a:pPr algn="ctr">
                        <a:lnSpc>
                          <a:spcPct val="100000"/>
                        </a:lnSpc>
                      </a:pPr>
                      <a:r>
                        <a:rPr lang="en-US" sz="1800" dirty="0"/>
                        <a:t>Symbol</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Examples</a:t>
                      </a:r>
                    </a:p>
                  </a:txBody>
                  <a:tcPr/>
                </a:tc>
                <a:extLst>
                  <a:ext uri="{0D108BD9-81ED-4DB2-BD59-A6C34878D82A}">
                    <a16:rowId xmlns:a16="http://schemas.microsoft.com/office/drawing/2014/main" xmlns="" val="2465381336"/>
                  </a:ext>
                </a:extLst>
              </a:tr>
              <a:tr h="396240">
                <a:tc>
                  <a:txBody>
                    <a:bodyPr/>
                    <a:lstStyle/>
                    <a:p>
                      <a:pPr>
                        <a:lnSpc>
                          <a:spcPct val="100000"/>
                        </a:lnSpc>
                      </a:pPr>
                      <a:r>
                        <a:rPr lang="en-US" sz="2100" b="1" dirty="0"/>
                        <a:t>Determiners </a:t>
                      </a:r>
                    </a:p>
                  </a:txBody>
                  <a:tcPr/>
                </a:tc>
                <a:tc>
                  <a:txBody>
                    <a:bodyPr/>
                    <a:lstStyle/>
                    <a:p>
                      <a:pPr algn="ctr">
                        <a:lnSpc>
                          <a:spcPct val="100000"/>
                        </a:lnSpc>
                      </a:pPr>
                      <a:r>
                        <a:rPr lang="en-US" sz="2100" b="1" dirty="0"/>
                        <a:t>d</a:t>
                      </a:r>
                    </a:p>
                  </a:txBody>
                  <a:tcPr/>
                </a:tc>
                <a:tc>
                  <a:txBody>
                    <a:bodyPr/>
                    <a:lstStyle/>
                    <a:p>
                      <a:pPr>
                        <a:lnSpc>
                          <a:spcPct val="100000"/>
                        </a:lnSpc>
                      </a:pPr>
                      <a:r>
                        <a:rPr lang="en-US" sz="2100" b="1" dirty="0"/>
                        <a:t>a, an, the, some, any, all</a:t>
                      </a:r>
                    </a:p>
                  </a:txBody>
                  <a:tcPr/>
                </a:tc>
                <a:extLst>
                  <a:ext uri="{0D108BD9-81ED-4DB2-BD59-A6C34878D82A}">
                    <a16:rowId xmlns:a16="http://schemas.microsoft.com/office/drawing/2014/main" xmlns="" val="1278955889"/>
                  </a:ext>
                </a:extLst>
              </a:tr>
              <a:tr h="365760">
                <a:tc>
                  <a:txBody>
                    <a:bodyPr/>
                    <a:lstStyle/>
                    <a:p>
                      <a:pPr>
                        <a:lnSpc>
                          <a:spcPct val="100000"/>
                        </a:lnSpc>
                      </a:pPr>
                      <a:r>
                        <a:rPr lang="en-US" sz="2100" b="1" dirty="0">
                          <a:solidFill>
                            <a:schemeClr val="tx2"/>
                          </a:solidFill>
                        </a:rPr>
                        <a:t>Pronoun</a:t>
                      </a:r>
                    </a:p>
                  </a:txBody>
                  <a:tcPr/>
                </a:tc>
                <a:tc>
                  <a:txBody>
                    <a:bodyPr/>
                    <a:lstStyle/>
                    <a:p>
                      <a:pPr algn="ctr">
                        <a:lnSpc>
                          <a:spcPct val="100000"/>
                        </a:lnSpc>
                      </a:pPr>
                      <a:r>
                        <a:rPr lang="en-US" sz="2100" b="1" dirty="0" err="1">
                          <a:solidFill>
                            <a:schemeClr val="tx2"/>
                          </a:solidFill>
                        </a:rPr>
                        <a:t>pn</a:t>
                      </a:r>
                      <a:endParaRPr lang="en-US" sz="2100" b="1" dirty="0">
                        <a:solidFill>
                          <a:schemeClr val="tx2"/>
                        </a:solidFill>
                      </a:endParaRPr>
                    </a:p>
                  </a:txBody>
                  <a:tcPr/>
                </a:tc>
                <a:tc>
                  <a:txBody>
                    <a:bodyPr/>
                    <a:lstStyle/>
                    <a:p>
                      <a:pPr>
                        <a:lnSpc>
                          <a:spcPct val="100000"/>
                        </a:lnSpc>
                      </a:pPr>
                      <a:r>
                        <a:rPr lang="en-US" sz="2100" b="1" dirty="0">
                          <a:solidFill>
                            <a:schemeClr val="tx2"/>
                          </a:solidFill>
                        </a:rPr>
                        <a:t>I, we, you, he, she, it, they, one</a:t>
                      </a:r>
                    </a:p>
                  </a:txBody>
                  <a:tcPr/>
                </a:tc>
                <a:extLst>
                  <a:ext uri="{0D108BD9-81ED-4DB2-BD59-A6C34878D82A}">
                    <a16:rowId xmlns:a16="http://schemas.microsoft.com/office/drawing/2014/main" xmlns="" val="1655720773"/>
                  </a:ext>
                </a:extLst>
              </a:tr>
              <a:tr h="411480">
                <a:tc>
                  <a:txBody>
                    <a:bodyPr/>
                    <a:lstStyle/>
                    <a:p>
                      <a:pPr>
                        <a:lnSpc>
                          <a:spcPct val="100000"/>
                        </a:lnSpc>
                      </a:pPr>
                      <a:r>
                        <a:rPr lang="en-US" sz="2100" b="1" dirty="0"/>
                        <a:t>Preposition</a:t>
                      </a:r>
                    </a:p>
                  </a:txBody>
                  <a:tcPr/>
                </a:tc>
                <a:tc>
                  <a:txBody>
                    <a:bodyPr/>
                    <a:lstStyle/>
                    <a:p>
                      <a:pPr algn="ctr">
                        <a:lnSpc>
                          <a:spcPct val="100000"/>
                        </a:lnSpc>
                      </a:pPr>
                      <a:r>
                        <a:rPr lang="en-US" sz="2100" b="1" dirty="0"/>
                        <a:t>p</a:t>
                      </a:r>
                    </a:p>
                  </a:txBody>
                  <a:tcPr/>
                </a:tc>
                <a:tc>
                  <a:txBody>
                    <a:bodyPr/>
                    <a:lstStyle/>
                    <a:p>
                      <a:pPr>
                        <a:lnSpc>
                          <a:spcPct val="100000"/>
                        </a:lnSpc>
                      </a:pPr>
                      <a:r>
                        <a:rPr lang="en-US" sz="2100" b="1" dirty="0"/>
                        <a:t>at, in, of, to, above, up, on …. etc. </a:t>
                      </a:r>
                    </a:p>
                  </a:txBody>
                  <a:tcPr/>
                </a:tc>
                <a:extLst>
                  <a:ext uri="{0D108BD9-81ED-4DB2-BD59-A6C34878D82A}">
                    <a16:rowId xmlns:a16="http://schemas.microsoft.com/office/drawing/2014/main" xmlns="" val="2883736442"/>
                  </a:ext>
                </a:extLst>
              </a:tr>
              <a:tr h="381000">
                <a:tc>
                  <a:txBody>
                    <a:bodyPr/>
                    <a:lstStyle/>
                    <a:p>
                      <a:pPr>
                        <a:lnSpc>
                          <a:spcPct val="100000"/>
                        </a:lnSpc>
                      </a:pPr>
                      <a:r>
                        <a:rPr lang="en-US" sz="2100" b="1" dirty="0">
                          <a:solidFill>
                            <a:schemeClr val="tx2"/>
                          </a:solidFill>
                        </a:rPr>
                        <a:t>Conjunction</a:t>
                      </a:r>
                    </a:p>
                  </a:txBody>
                  <a:tcPr/>
                </a:tc>
                <a:tc>
                  <a:txBody>
                    <a:bodyPr/>
                    <a:lstStyle/>
                    <a:p>
                      <a:pPr algn="ctr">
                        <a:lnSpc>
                          <a:spcPct val="100000"/>
                        </a:lnSpc>
                      </a:pPr>
                      <a:r>
                        <a:rPr lang="en-US" sz="2100" b="1" dirty="0" err="1">
                          <a:solidFill>
                            <a:schemeClr val="tx2"/>
                          </a:solidFill>
                        </a:rPr>
                        <a:t>cj</a:t>
                      </a:r>
                      <a:endParaRPr lang="en-US" sz="2100" b="1" dirty="0">
                        <a:solidFill>
                          <a:schemeClr val="tx2"/>
                        </a:solidFill>
                      </a:endParaRPr>
                    </a:p>
                  </a:txBody>
                  <a:tcPr/>
                </a:tc>
                <a:tc>
                  <a:txBody>
                    <a:bodyPr/>
                    <a:lstStyle/>
                    <a:p>
                      <a:pPr>
                        <a:lnSpc>
                          <a:spcPct val="100000"/>
                        </a:lnSpc>
                      </a:pPr>
                      <a:r>
                        <a:rPr lang="en-US" sz="2100" b="1" dirty="0">
                          <a:solidFill>
                            <a:schemeClr val="tx2"/>
                          </a:solidFill>
                        </a:rPr>
                        <a:t>but, and, or, if, so …. etc.</a:t>
                      </a:r>
                    </a:p>
                  </a:txBody>
                  <a:tcPr/>
                </a:tc>
                <a:extLst>
                  <a:ext uri="{0D108BD9-81ED-4DB2-BD59-A6C34878D82A}">
                    <a16:rowId xmlns:a16="http://schemas.microsoft.com/office/drawing/2014/main" xmlns="" val="3476462251"/>
                  </a:ext>
                </a:extLst>
              </a:tr>
              <a:tr h="426720">
                <a:tc>
                  <a:txBody>
                    <a:bodyPr/>
                    <a:lstStyle/>
                    <a:p>
                      <a:pPr>
                        <a:lnSpc>
                          <a:spcPct val="100000"/>
                        </a:lnSpc>
                      </a:pPr>
                      <a:r>
                        <a:rPr lang="en-US" sz="2100" b="1" dirty="0"/>
                        <a:t>Operator/helping verb</a:t>
                      </a:r>
                      <a:endParaRPr lang="en-IN" sz="2100" b="1" dirty="0"/>
                    </a:p>
                  </a:txBody>
                  <a:tcPr/>
                </a:tc>
                <a:tc>
                  <a:txBody>
                    <a:bodyPr/>
                    <a:lstStyle/>
                    <a:p>
                      <a:pPr algn="ctr">
                        <a:lnSpc>
                          <a:spcPct val="100000"/>
                        </a:lnSpc>
                      </a:pPr>
                      <a:r>
                        <a:rPr lang="en-US" sz="2100" b="1" dirty="0"/>
                        <a:t>aux</a:t>
                      </a:r>
                      <a:endParaRPr lang="en-IN" sz="2100" b="1" dirty="0"/>
                    </a:p>
                  </a:txBody>
                  <a:tcPr/>
                </a:tc>
                <a:tc>
                  <a:txBody>
                    <a:bodyPr/>
                    <a:lstStyle/>
                    <a:p>
                      <a:pPr>
                        <a:lnSpc>
                          <a:spcPct val="100000"/>
                        </a:lnSpc>
                      </a:pPr>
                      <a:r>
                        <a:rPr lang="en-US" sz="2100" b="1" dirty="0"/>
                        <a:t>Can, shall, will, have, may, do, am … etc.</a:t>
                      </a:r>
                      <a:endParaRPr lang="en-IN" sz="2100" b="1" dirty="0"/>
                    </a:p>
                  </a:txBody>
                  <a:tcPr/>
                </a:tc>
                <a:extLst>
                  <a:ext uri="{0D108BD9-81ED-4DB2-BD59-A6C34878D82A}">
                    <a16:rowId xmlns:a16="http://schemas.microsoft.com/office/drawing/2014/main" xmlns="" val="144691130"/>
                  </a:ext>
                </a:extLst>
              </a:tr>
              <a:tr h="381000">
                <a:tc>
                  <a:txBody>
                    <a:bodyPr/>
                    <a:lstStyle/>
                    <a:p>
                      <a:pPr>
                        <a:lnSpc>
                          <a:spcPct val="100000"/>
                        </a:lnSpc>
                      </a:pPr>
                      <a:r>
                        <a:rPr lang="en-US" sz="2100" b="1" dirty="0">
                          <a:solidFill>
                            <a:schemeClr val="tx2"/>
                          </a:solidFill>
                        </a:rPr>
                        <a:t>Interjection</a:t>
                      </a:r>
                      <a:endParaRPr lang="en-IN" sz="2100" b="1" dirty="0">
                        <a:solidFill>
                          <a:schemeClr val="tx2"/>
                        </a:solidFill>
                      </a:endParaRPr>
                    </a:p>
                  </a:txBody>
                  <a:tcPr/>
                </a:tc>
                <a:tc>
                  <a:txBody>
                    <a:bodyPr/>
                    <a:lstStyle/>
                    <a:p>
                      <a:pPr algn="ctr">
                        <a:lnSpc>
                          <a:spcPct val="100000"/>
                        </a:lnSpc>
                      </a:pPr>
                      <a:r>
                        <a:rPr lang="en-US" sz="2100" b="1" dirty="0" err="1">
                          <a:solidFill>
                            <a:schemeClr val="tx2"/>
                          </a:solidFill>
                        </a:rPr>
                        <a:t>ij</a:t>
                      </a:r>
                      <a:endParaRPr lang="en-IN" sz="2100" b="1" dirty="0">
                        <a:solidFill>
                          <a:schemeClr val="tx2"/>
                        </a:solidFill>
                      </a:endParaRPr>
                    </a:p>
                  </a:txBody>
                  <a:tcPr/>
                </a:tc>
                <a:tc>
                  <a:txBody>
                    <a:bodyPr/>
                    <a:lstStyle/>
                    <a:p>
                      <a:pPr>
                        <a:lnSpc>
                          <a:spcPct val="100000"/>
                        </a:lnSpc>
                      </a:pPr>
                      <a:r>
                        <a:rPr lang="en-US" sz="2100" b="1" dirty="0">
                          <a:solidFill>
                            <a:schemeClr val="tx2"/>
                          </a:solidFill>
                        </a:rPr>
                        <a:t>Oh, ooh, ugh, hay …. etc.</a:t>
                      </a:r>
                      <a:endParaRPr lang="en-IN" sz="2100" b="1" dirty="0">
                        <a:solidFill>
                          <a:schemeClr val="tx2"/>
                        </a:solidFill>
                      </a:endParaRPr>
                    </a:p>
                  </a:txBody>
                  <a:tcPr/>
                </a:tc>
                <a:extLst>
                  <a:ext uri="{0D108BD9-81ED-4DB2-BD59-A6C34878D82A}">
                    <a16:rowId xmlns:a16="http://schemas.microsoft.com/office/drawing/2014/main" xmlns="" val="2121792846"/>
                  </a:ext>
                </a:extLst>
              </a:tr>
              <a:tr h="426720">
                <a:tc>
                  <a:txBody>
                    <a:bodyPr/>
                    <a:lstStyle/>
                    <a:p>
                      <a:pPr>
                        <a:lnSpc>
                          <a:spcPct val="100000"/>
                        </a:lnSpc>
                      </a:pPr>
                      <a:r>
                        <a:rPr lang="en-US" sz="2100" b="1" dirty="0"/>
                        <a:t>Enumerator</a:t>
                      </a:r>
                      <a:endParaRPr lang="en-IN" sz="2100" b="1" dirty="0"/>
                    </a:p>
                  </a:txBody>
                  <a:tcPr/>
                </a:tc>
                <a:tc>
                  <a:txBody>
                    <a:bodyPr/>
                    <a:lstStyle/>
                    <a:p>
                      <a:pPr algn="ctr">
                        <a:lnSpc>
                          <a:spcPct val="100000"/>
                        </a:lnSpc>
                      </a:pPr>
                      <a:r>
                        <a:rPr lang="en-US" sz="2100" b="1" dirty="0"/>
                        <a:t>e</a:t>
                      </a:r>
                      <a:endParaRPr lang="en-IN" sz="2100" b="1" dirty="0"/>
                    </a:p>
                  </a:txBody>
                  <a:tcPr/>
                </a:tc>
                <a:tc>
                  <a:txBody>
                    <a:bodyPr/>
                    <a:lstStyle/>
                    <a:p>
                      <a:pPr>
                        <a:lnSpc>
                          <a:spcPct val="100000"/>
                        </a:lnSpc>
                      </a:pPr>
                      <a:r>
                        <a:rPr lang="en-US" sz="2100" b="1" dirty="0"/>
                        <a:t>One, two, first, last ….. etc. </a:t>
                      </a:r>
                      <a:endParaRPr lang="en-IN" sz="2100" b="1" dirty="0"/>
                    </a:p>
                  </a:txBody>
                  <a:tcPr/>
                </a:tc>
                <a:extLst>
                  <a:ext uri="{0D108BD9-81ED-4DB2-BD59-A6C34878D82A}">
                    <a16:rowId xmlns:a16="http://schemas.microsoft.com/office/drawing/2014/main" xmlns="" val="2838428983"/>
                  </a:ext>
                </a:extLst>
              </a:tr>
            </a:tbl>
          </a:graphicData>
        </a:graphic>
      </p:graphicFrame>
      <p:sp>
        <p:nvSpPr>
          <p:cNvPr id="5" name="Rectangle 4"/>
          <p:cNvSpPr/>
          <p:nvPr/>
        </p:nvSpPr>
        <p:spPr>
          <a:xfrm>
            <a:off x="76200" y="4114800"/>
            <a:ext cx="8991600" cy="2631490"/>
          </a:xfrm>
          <a:prstGeom prst="rect">
            <a:avLst/>
          </a:prstGeom>
        </p:spPr>
        <p:txBody>
          <a:bodyPr wrap="square">
            <a:spAutoFit/>
          </a:bodyPr>
          <a:lstStyle/>
          <a:p>
            <a:pPr algn="just">
              <a:lnSpc>
                <a:spcPct val="150000"/>
              </a:lnSpc>
            </a:pPr>
            <a:r>
              <a:rPr lang="en-US" sz="2200" b="1" dirty="0" smtClean="0">
                <a:solidFill>
                  <a:schemeClr val="tx2"/>
                </a:solidFill>
              </a:rPr>
              <a:t>They </a:t>
            </a:r>
            <a:r>
              <a:rPr lang="en-US" sz="2200" b="1" dirty="0">
                <a:solidFill>
                  <a:schemeClr val="tx2"/>
                </a:solidFill>
              </a:rPr>
              <a:t>are called as closed word classes because the members in these classes are fixed in no. We </a:t>
            </a:r>
            <a:r>
              <a:rPr lang="en-US" sz="2200" b="1" dirty="0" smtClean="0">
                <a:solidFill>
                  <a:schemeClr val="tx2"/>
                </a:solidFill>
              </a:rPr>
              <a:t>can’t </a:t>
            </a:r>
            <a:r>
              <a:rPr lang="en-US" sz="2200" b="1" dirty="0">
                <a:solidFill>
                  <a:schemeClr val="tx2"/>
                </a:solidFill>
              </a:rPr>
              <a:t>make new words from them. It means that they </a:t>
            </a:r>
            <a:r>
              <a:rPr lang="en-US" sz="2200" b="1" dirty="0" smtClean="0">
                <a:solidFill>
                  <a:schemeClr val="tx2"/>
                </a:solidFill>
              </a:rPr>
              <a:t>can’t </a:t>
            </a:r>
            <a:r>
              <a:rPr lang="en-US" sz="2200" b="1" dirty="0">
                <a:solidFill>
                  <a:schemeClr val="tx2"/>
                </a:solidFill>
              </a:rPr>
              <a:t>be infected. They are not open ended. They are called as structure words because they are used to build structures. They don’t have definable meaning. </a:t>
            </a:r>
            <a:endParaRPr lang="en-US" sz="2200" b="1" dirty="0"/>
          </a:p>
        </p:txBody>
      </p:sp>
    </p:spTree>
    <p:extLst>
      <p:ext uri="{BB962C8B-B14F-4D97-AF65-F5344CB8AC3E}">
        <p14:creationId xmlns:p14="http://schemas.microsoft.com/office/powerpoint/2010/main" val="101200875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397</TotalTime>
  <Words>862</Words>
  <Application>Microsoft Office PowerPoint</Application>
  <PresentationFormat>On-screen Show (4:3)</PresentationFormat>
  <Paragraphs>185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Shivaji University, Kolhapur Faculty of Commerce &amp; Management  Syllabus as per NEP-2020 (2.0) B. Com. I, SEMESTER – I   (Level 4.5)  Ability Enhancement Course (AEC-I)  English for Business Communication -I  (2 Credits = 30 hrs.)  Theory 40 Marks &amp; Internal Assessment 10 Marks = 50 Marks)  (from June 2024 onwards) Dr. P.S. Sontakke   (M.A., M.Phil., Ph.D.)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 A. I, SEMESTER – I  SYLLABUS  (June 2024 onwards)</dc:title>
  <dc:creator>Dr. Parag Sontakke</dc:creator>
  <cp:lastModifiedBy>Dr. Parag Sontakke</cp:lastModifiedBy>
  <cp:revision>303</cp:revision>
  <dcterms:created xsi:type="dcterms:W3CDTF">2006-08-16T00:00:00Z</dcterms:created>
  <dcterms:modified xsi:type="dcterms:W3CDTF">2025-02-03T02:35:58Z</dcterms:modified>
</cp:coreProperties>
</file>