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CE30-7E53-438B-B882-8F38B1D2BA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823314-3D8B-4948-B982-E16962D1D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5780934-43AB-4459-A9B4-570D37109093}"/>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4D96DC91-48AB-4EC1-91ED-43DE981FC4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9A0C27-8523-4E3C-BD8B-48710DAE02C0}"/>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425185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93E9-1101-437E-BF3E-1B8A2814177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9FA7E67-5B97-477A-8BBC-0687B0B64E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4A15D4-820C-4934-B5A7-C8533085BF66}"/>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F760F768-F456-4312-86FA-35B97511D8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6A5670-6EAD-402A-92E2-EDAD4C32B38D}"/>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308957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A6676D-5D26-4C58-9BE0-059AFD4CE2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0F68264-0898-426D-A413-44B0530F9E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ADEA74B-E1BE-4489-AA1A-6C847B17E01B}"/>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3FD88353-D6DF-4038-8FFC-E621C75F6D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D66739-5791-4092-9C5F-07ECA5EFD129}"/>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21347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852C-BEEF-4F96-9D32-99FE012E732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414C7B8-E5CE-48A6-96F0-0650DA4BD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E48F65-60E2-4304-8378-24094866EB72}"/>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D67623AB-949C-418B-8B02-4F132CBABE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007939-90BC-4F8A-85B7-ADE770E66912}"/>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423293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0FDBB-BDEB-420F-BA05-4A288D42B7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BDC1A0C-F94A-4388-B35C-191B74124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9C645A-223A-47CA-B757-10B2FB66796C}"/>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8C0C2DE7-8DE3-4901-BB07-A977711F62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807BFE-FD74-451F-8699-4E88D030B5F4}"/>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95610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C63DA-7C84-4A16-9A25-8A2EF728FEC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C890E21-4D5A-4852-A0CD-4A0F651F58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81F935-5335-4BF7-8D33-586A1DE2AF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C441A7F-2C85-4654-867A-E0AAA965BEF5}"/>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6" name="Footer Placeholder 5">
            <a:extLst>
              <a:ext uri="{FF2B5EF4-FFF2-40B4-BE49-F238E27FC236}">
                <a16:creationId xmlns:a16="http://schemas.microsoft.com/office/drawing/2014/main" id="{D2E049FE-F3CD-4839-8F31-535BAEB2409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BAECD8-5CA7-4DFB-899C-B1549D9C6BA8}"/>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143077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150B-6E5B-43C0-9E17-22CD3D1D503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0E51DC-AE8F-4A1A-B0A8-0F7248285D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6BE47B-97D4-481A-B53D-8553AD4003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645BA8A-7EB9-4C54-8884-7906DFEEDE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BD26C3-635A-4BF4-AE11-6620E83784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0074A6A-A79E-43F6-8862-039E7159C386}"/>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8" name="Footer Placeholder 7">
            <a:extLst>
              <a:ext uri="{FF2B5EF4-FFF2-40B4-BE49-F238E27FC236}">
                <a16:creationId xmlns:a16="http://schemas.microsoft.com/office/drawing/2014/main" id="{8C39842D-51F9-42C3-9D78-E85F63CF561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EF48EAA-9B3F-45DA-AA96-66D60F04B481}"/>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14423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B5A2-8519-41C6-8190-243BF86AB23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77BA2F1-8643-42B1-8F9C-684D60F172AC}"/>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4" name="Footer Placeholder 3">
            <a:extLst>
              <a:ext uri="{FF2B5EF4-FFF2-40B4-BE49-F238E27FC236}">
                <a16:creationId xmlns:a16="http://schemas.microsoft.com/office/drawing/2014/main" id="{5F006028-294C-43EF-A218-3FF4F2D5C55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1B39103-3436-4710-952C-2916FCAD2133}"/>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2257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1EA5F-A463-4861-AC28-D2129CC841DC}"/>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3" name="Footer Placeholder 2">
            <a:extLst>
              <a:ext uri="{FF2B5EF4-FFF2-40B4-BE49-F238E27FC236}">
                <a16:creationId xmlns:a16="http://schemas.microsoft.com/office/drawing/2014/main" id="{815FB0F7-D52C-41EB-BBD3-5EDA0CF2911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4E4E505-2B6D-4819-A1AC-7C76AABAA076}"/>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403385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1C79F-96EA-4F0A-B544-86C521030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7479372-B7BF-4E7C-AEE9-05AEE7949A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20C63A7-9409-4E5F-A43E-991E3103D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D9795D-9D2F-4AE0-B498-5234857A62AA}"/>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6" name="Footer Placeholder 5">
            <a:extLst>
              <a:ext uri="{FF2B5EF4-FFF2-40B4-BE49-F238E27FC236}">
                <a16:creationId xmlns:a16="http://schemas.microsoft.com/office/drawing/2014/main" id="{F948B22D-4DB7-4614-B1AD-4FE1140B6FD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0325EB-12C4-477B-91BE-2DD7300E032E}"/>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384063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AF62-F5E5-491C-A5D8-0A31C5A80F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56F18AA-D00F-4B86-A9F4-3DEFF257A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A6C673E-FEA0-44A1-8A40-01E4FA516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C819B-0EE3-47E8-8F67-768B37FD8FE0}"/>
              </a:ext>
            </a:extLst>
          </p:cNvPr>
          <p:cNvSpPr>
            <a:spLocks noGrp="1"/>
          </p:cNvSpPr>
          <p:nvPr>
            <p:ph type="dt" sz="half" idx="10"/>
          </p:nvPr>
        </p:nvSpPr>
        <p:spPr/>
        <p:txBody>
          <a:bodyPr/>
          <a:lstStyle/>
          <a:p>
            <a:fld id="{9A0FE0F3-D6B9-410D-9041-41DB8F58896E}" type="datetimeFigureOut">
              <a:rPr lang="en-IN" smtClean="0"/>
              <a:t>15-09-2021</a:t>
            </a:fld>
            <a:endParaRPr lang="en-IN"/>
          </a:p>
        </p:txBody>
      </p:sp>
      <p:sp>
        <p:nvSpPr>
          <p:cNvPr id="6" name="Footer Placeholder 5">
            <a:extLst>
              <a:ext uri="{FF2B5EF4-FFF2-40B4-BE49-F238E27FC236}">
                <a16:creationId xmlns:a16="http://schemas.microsoft.com/office/drawing/2014/main" id="{95FA83C5-A22B-4B94-A550-2EB91822E1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36024B8-7657-4AE1-8027-00EAFF1EDC90}"/>
              </a:ext>
            </a:extLst>
          </p:cNvPr>
          <p:cNvSpPr>
            <a:spLocks noGrp="1"/>
          </p:cNvSpPr>
          <p:nvPr>
            <p:ph type="sldNum" sz="quarter" idx="12"/>
          </p:nvPr>
        </p:nvSpPr>
        <p:spPr/>
        <p:txBody>
          <a:bodyPr/>
          <a:lstStyle/>
          <a:p>
            <a:fld id="{78A9E079-E850-4C93-A6D0-5C7D3281C825}" type="slidenum">
              <a:rPr lang="en-IN" smtClean="0"/>
              <a:t>‹#›</a:t>
            </a:fld>
            <a:endParaRPr lang="en-IN"/>
          </a:p>
        </p:txBody>
      </p:sp>
    </p:spTree>
    <p:extLst>
      <p:ext uri="{BB962C8B-B14F-4D97-AF65-F5344CB8AC3E}">
        <p14:creationId xmlns:p14="http://schemas.microsoft.com/office/powerpoint/2010/main" val="16016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437C07-2ED5-41CC-991C-FE815F991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A34A9C-7316-44CA-9F10-6A91C09AC2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A962DE-D82F-4BEB-BA71-C7BBA07642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FE0F3-D6B9-410D-9041-41DB8F58896E}" type="datetimeFigureOut">
              <a:rPr lang="en-IN" smtClean="0"/>
              <a:t>15-09-2021</a:t>
            </a:fld>
            <a:endParaRPr lang="en-IN"/>
          </a:p>
        </p:txBody>
      </p:sp>
      <p:sp>
        <p:nvSpPr>
          <p:cNvPr id="5" name="Footer Placeholder 4">
            <a:extLst>
              <a:ext uri="{FF2B5EF4-FFF2-40B4-BE49-F238E27FC236}">
                <a16:creationId xmlns:a16="http://schemas.microsoft.com/office/drawing/2014/main" id="{17C8D820-6D64-4E65-8EA1-609D5C9545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16042D8-D366-470B-A8F1-329A712206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9E079-E850-4C93-A6D0-5C7D3281C825}" type="slidenum">
              <a:rPr lang="en-IN" smtClean="0"/>
              <a:t>‹#›</a:t>
            </a:fld>
            <a:endParaRPr lang="en-IN"/>
          </a:p>
        </p:txBody>
      </p:sp>
    </p:spTree>
    <p:extLst>
      <p:ext uri="{BB962C8B-B14F-4D97-AF65-F5344CB8AC3E}">
        <p14:creationId xmlns:p14="http://schemas.microsoft.com/office/powerpoint/2010/main" val="275817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21057D-B8EF-42F9-9E96-554CC7A1F605}"/>
              </a:ext>
            </a:extLst>
          </p:cNvPr>
          <p:cNvSpPr txBox="1"/>
          <p:nvPr/>
        </p:nvSpPr>
        <p:spPr>
          <a:xfrm rot="21230482">
            <a:off x="1345094" y="2216425"/>
            <a:ext cx="9501809" cy="1323439"/>
          </a:xfrm>
          <a:prstGeom prst="rect">
            <a:avLst/>
          </a:prstGeom>
          <a:noFill/>
        </p:spPr>
        <p:txBody>
          <a:bodyPr wrap="square" rtlCol="0">
            <a:spAutoFit/>
          </a:bodyPr>
          <a:lstStyle/>
          <a:p>
            <a:r>
              <a:rPr lang="en-IN" sz="40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Description &amp; Classification of Vowels</a:t>
            </a:r>
            <a:endParaRPr lang="en-IN" sz="4000" dirty="0">
              <a:effectLst/>
              <a:latin typeface="Calibri" panose="020F0502020204030204" pitchFamily="34" charset="0"/>
              <a:ea typeface="Calibri" panose="020F0502020204030204" pitchFamily="34" charset="0"/>
              <a:cs typeface="Mangal" panose="02040503050203030202" pitchFamily="18" charset="0"/>
            </a:endParaRPr>
          </a:p>
          <a:p>
            <a:endParaRPr lang="en-IN" sz="4000" dirty="0"/>
          </a:p>
        </p:txBody>
      </p:sp>
    </p:spTree>
    <p:extLst>
      <p:ext uri="{BB962C8B-B14F-4D97-AF65-F5344CB8AC3E}">
        <p14:creationId xmlns:p14="http://schemas.microsoft.com/office/powerpoint/2010/main" val="157299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3E375F-F4FC-4B37-8C2E-4400E96AF34F}"/>
              </a:ext>
            </a:extLst>
          </p:cNvPr>
          <p:cNvSpPr txBox="1"/>
          <p:nvPr/>
        </p:nvSpPr>
        <p:spPr>
          <a:xfrm>
            <a:off x="616226" y="924340"/>
            <a:ext cx="10267121" cy="1957587"/>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1. Close Vowels: </a:t>
            </a:r>
            <a:endParaRPr lang="en-IN" sz="2800"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close vowels the part of the tongue is raised very close to the roof of the mouth. As in /i:/</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3" name="TextBox 2">
            <a:extLst>
              <a:ext uri="{FF2B5EF4-FFF2-40B4-BE49-F238E27FC236}">
                <a16:creationId xmlns:a16="http://schemas.microsoft.com/office/drawing/2014/main" id="{933CFBE7-51FF-46D5-872D-E274D7A136BE}"/>
              </a:ext>
            </a:extLst>
          </p:cNvPr>
          <p:cNvSpPr txBox="1"/>
          <p:nvPr/>
        </p:nvSpPr>
        <p:spPr>
          <a:xfrm>
            <a:off x="616226" y="3170160"/>
            <a:ext cx="9889435" cy="2572499"/>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2. Half – Close Vowels: </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half-close vowels the part of the tongue is raised between  close and open but nearer to close than open. As in /ɪ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b="1" dirty="0">
              <a:solidFill>
                <a:srgbClr val="002060"/>
              </a:solidFill>
            </a:endParaRPr>
          </a:p>
        </p:txBody>
      </p:sp>
    </p:spTree>
    <p:extLst>
      <p:ext uri="{BB962C8B-B14F-4D97-AF65-F5344CB8AC3E}">
        <p14:creationId xmlns:p14="http://schemas.microsoft.com/office/powerpoint/2010/main" val="259482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CEE576-EEFF-4A0B-8B3B-3869A8AE3C9E}"/>
              </a:ext>
            </a:extLst>
          </p:cNvPr>
          <p:cNvSpPr txBox="1"/>
          <p:nvPr/>
        </p:nvSpPr>
        <p:spPr>
          <a:xfrm>
            <a:off x="685800" y="954157"/>
            <a:ext cx="9859617" cy="4724370"/>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3. Open Vowels: </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Open vowels, the part of the tongue is far away from the roof of the mouth. As in /ɑ: /.</a:t>
            </a:r>
          </a:p>
          <a:p>
            <a:pPr algn="just">
              <a:lnSpc>
                <a:spcPct val="107000"/>
              </a:lnSpc>
              <a:spcAft>
                <a:spcPts val="800"/>
              </a:spcAft>
            </a:pP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4. Half Open Vowels:</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half open vowels, the part of the tongue is raised between  close and open but nearer to open than close.  As in /æ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b="1" dirty="0"/>
          </a:p>
        </p:txBody>
      </p:sp>
    </p:spTree>
    <p:extLst>
      <p:ext uri="{BB962C8B-B14F-4D97-AF65-F5344CB8AC3E}">
        <p14:creationId xmlns:p14="http://schemas.microsoft.com/office/powerpoint/2010/main" val="77599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BA6A87-B9A5-4877-9252-2758DFF3EDBF}"/>
              </a:ext>
            </a:extLst>
          </p:cNvPr>
          <p:cNvPicPr/>
          <p:nvPr/>
        </p:nvPicPr>
        <p:blipFill>
          <a:blip r:embed="rId2"/>
          <a:stretch>
            <a:fillRect/>
          </a:stretch>
        </p:blipFill>
        <p:spPr>
          <a:xfrm>
            <a:off x="874643" y="592591"/>
            <a:ext cx="10203880" cy="5818147"/>
          </a:xfrm>
          <a:prstGeom prst="rect">
            <a:avLst/>
          </a:prstGeom>
        </p:spPr>
      </p:pic>
    </p:spTree>
    <p:extLst>
      <p:ext uri="{BB962C8B-B14F-4D97-AF65-F5344CB8AC3E}">
        <p14:creationId xmlns:p14="http://schemas.microsoft.com/office/powerpoint/2010/main" val="158904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9DA3ACD-CBAF-4EE7-9D29-169E6FFD9FE4}"/>
              </a:ext>
            </a:extLst>
          </p:cNvPr>
          <p:cNvGraphicFramePr>
            <a:graphicFrameLocks noGrp="1"/>
          </p:cNvGraphicFramePr>
          <p:nvPr>
            <p:extLst>
              <p:ext uri="{D42A27DB-BD31-4B8C-83A1-F6EECF244321}">
                <p14:modId xmlns:p14="http://schemas.microsoft.com/office/powerpoint/2010/main" val="2353316904"/>
              </p:ext>
            </p:extLst>
          </p:nvPr>
        </p:nvGraphicFramePr>
        <p:xfrm>
          <a:off x="576469" y="869771"/>
          <a:ext cx="10883347" cy="5739751"/>
        </p:xfrm>
        <a:graphic>
          <a:graphicData uri="http://schemas.openxmlformats.org/drawingml/2006/table">
            <a:tbl>
              <a:tblPr firstRow="1" firstCol="1" bandRow="1">
                <a:tableStyleId>{5C22544A-7EE6-4342-B048-85BDC9FD1C3A}</a:tableStyleId>
              </a:tblPr>
              <a:tblGrid>
                <a:gridCol w="646044">
                  <a:extLst>
                    <a:ext uri="{9D8B030D-6E8A-4147-A177-3AD203B41FA5}">
                      <a16:colId xmlns:a16="http://schemas.microsoft.com/office/drawing/2014/main" val="1178431626"/>
                    </a:ext>
                  </a:extLst>
                </a:gridCol>
                <a:gridCol w="1152939">
                  <a:extLst>
                    <a:ext uri="{9D8B030D-6E8A-4147-A177-3AD203B41FA5}">
                      <a16:colId xmlns:a16="http://schemas.microsoft.com/office/drawing/2014/main" val="2174940496"/>
                    </a:ext>
                  </a:extLst>
                </a:gridCol>
                <a:gridCol w="2126974">
                  <a:extLst>
                    <a:ext uri="{9D8B030D-6E8A-4147-A177-3AD203B41FA5}">
                      <a16:colId xmlns:a16="http://schemas.microsoft.com/office/drawing/2014/main" val="322739295"/>
                    </a:ext>
                  </a:extLst>
                </a:gridCol>
                <a:gridCol w="4637312">
                  <a:extLst>
                    <a:ext uri="{9D8B030D-6E8A-4147-A177-3AD203B41FA5}">
                      <a16:colId xmlns:a16="http://schemas.microsoft.com/office/drawing/2014/main" val="363870730"/>
                    </a:ext>
                  </a:extLst>
                </a:gridCol>
                <a:gridCol w="2320078">
                  <a:extLst>
                    <a:ext uri="{9D8B030D-6E8A-4147-A177-3AD203B41FA5}">
                      <a16:colId xmlns:a16="http://schemas.microsoft.com/office/drawing/2014/main" val="90221171"/>
                    </a:ext>
                  </a:extLst>
                </a:gridCol>
              </a:tblGrid>
              <a:tr h="272112">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Sr. No.</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Vowel</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Part of the Tongue Raised</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Height of the Tongue Raised</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Shape of the Lips</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1956340992"/>
                  </a:ext>
                </a:extLst>
              </a:tr>
              <a:tr h="333521">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1.</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i: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Front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Close</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3117315438"/>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2.</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ɪ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Front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Half Close</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943977753"/>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3.</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e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Front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Between Half Close and Half 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nSpc>
                          <a:spcPct val="107000"/>
                        </a:lnSpc>
                        <a:spcAft>
                          <a:spcPts val="800"/>
                        </a:spcAft>
                      </a:pPr>
                      <a:r>
                        <a:rPr lang="en-IN" sz="1400">
                          <a:effectLst/>
                          <a:latin typeface="Times New Roman" panose="02020603050405020304" pitchFamily="18" charset="0"/>
                          <a:cs typeface="Times New Roman" panose="02020603050405020304" pitchFamily="18" charset="0"/>
                        </a:rPr>
                        <a:t> Unrounded</a:t>
                      </a:r>
                    </a:p>
                    <a:p>
                      <a:pPr>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1407186979"/>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4.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æ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Front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Just Below Half 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792806301"/>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5.</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u: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Back</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Close</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2249270551"/>
                  </a:ext>
                </a:extLst>
              </a:tr>
              <a:tr h="333521">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6.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ʊ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Back</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Between Close and Half Close</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Rounded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420506846"/>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7.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ᴐ: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Back</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Half Close and Half 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nSpc>
                          <a:spcPct val="107000"/>
                        </a:lnSpc>
                        <a:spcAft>
                          <a:spcPts val="800"/>
                        </a:spcAft>
                      </a:pPr>
                      <a:r>
                        <a:rPr lang="en-IN" sz="1400" dirty="0">
                          <a:effectLst/>
                          <a:latin typeface="Times New Roman" panose="02020603050405020304" pitchFamily="18" charset="0"/>
                          <a:cs typeface="Times New Roman" panose="02020603050405020304" pitchFamily="18" charset="0"/>
                        </a:rPr>
                        <a:t>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764371715"/>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8.</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ɒ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Back</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1912189087"/>
                  </a:ext>
                </a:extLst>
              </a:tr>
              <a:tr h="344518">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9.</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ɑ: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Back</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p>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440914900"/>
                  </a:ext>
                </a:extLst>
              </a:tr>
              <a:tr h="333521">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10.</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 ə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Central</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Between Half Close and Half 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4282012870"/>
                  </a:ext>
                </a:extLst>
              </a:tr>
              <a:tr h="333521">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11.</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a:effectLst/>
                          <a:latin typeface="Times New Roman" panose="02020603050405020304" pitchFamily="18" charset="0"/>
                          <a:cs typeface="Times New Roman" panose="02020603050405020304" pitchFamily="18" charset="0"/>
                        </a:rPr>
                        <a:t>/3:/</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Central</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a:effectLst/>
                          <a:latin typeface="Times New Roman" panose="02020603050405020304" pitchFamily="18" charset="0"/>
                          <a:cs typeface="Times New Roman" panose="02020603050405020304" pitchFamily="18" charset="0"/>
                        </a:rPr>
                        <a:t>Between Half Close and Half Open</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443812530"/>
                  </a:ext>
                </a:extLst>
              </a:tr>
              <a:tr h="333521">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12.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ctr">
                        <a:lnSpc>
                          <a:spcPct val="107000"/>
                        </a:lnSpc>
                        <a:spcAft>
                          <a:spcPts val="800"/>
                        </a:spcAft>
                      </a:pPr>
                      <a:r>
                        <a:rPr lang="en-IN" sz="1400" dirty="0">
                          <a:effectLst/>
                          <a:latin typeface="Times New Roman" panose="02020603050405020304" pitchFamily="18" charset="0"/>
                          <a:cs typeface="Times New Roman" panose="02020603050405020304" pitchFamily="18" charset="0"/>
                        </a:rPr>
                        <a:t>/ ʌ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Central</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Between Open and Half Open</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tc>
                  <a:txBody>
                    <a:bodyPr/>
                    <a:lstStyle/>
                    <a:p>
                      <a:pPr algn="just">
                        <a:lnSpc>
                          <a:spcPct val="107000"/>
                        </a:lnSpc>
                        <a:spcAft>
                          <a:spcPts val="800"/>
                        </a:spcAft>
                      </a:pPr>
                      <a:r>
                        <a:rPr lang="en-IN" sz="1400" dirty="0">
                          <a:effectLst/>
                          <a:latin typeface="Times New Roman" panose="02020603050405020304" pitchFamily="18" charset="0"/>
                          <a:cs typeface="Times New Roman" panose="02020603050405020304" pitchFamily="18" charset="0"/>
                        </a:rPr>
                        <a:t>Unrounded</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4" marR="48874" marT="0" marB="0"/>
                </a:tc>
                <a:extLst>
                  <a:ext uri="{0D108BD9-81ED-4DB2-BD59-A6C34878D82A}">
                    <a16:rowId xmlns:a16="http://schemas.microsoft.com/office/drawing/2014/main" val="926747589"/>
                  </a:ext>
                </a:extLst>
              </a:tr>
            </a:tbl>
          </a:graphicData>
        </a:graphic>
      </p:graphicFrame>
      <p:sp>
        <p:nvSpPr>
          <p:cNvPr id="6" name="TextBox 5">
            <a:extLst>
              <a:ext uri="{FF2B5EF4-FFF2-40B4-BE49-F238E27FC236}">
                <a16:creationId xmlns:a16="http://schemas.microsoft.com/office/drawing/2014/main" id="{4DAA62B3-D56F-4E16-ADBF-129D14A2416F}"/>
              </a:ext>
            </a:extLst>
          </p:cNvPr>
          <p:cNvSpPr txBox="1"/>
          <p:nvPr/>
        </p:nvSpPr>
        <p:spPr>
          <a:xfrm>
            <a:off x="493645" y="223440"/>
            <a:ext cx="10326757" cy="646331"/>
          </a:xfrm>
          <a:prstGeom prst="rect">
            <a:avLst/>
          </a:prstGeom>
          <a:noFill/>
        </p:spPr>
        <p:txBody>
          <a:bodyPr wrap="square" rtlCol="0">
            <a:spAutoFit/>
          </a:bodyPr>
          <a:lstStyle/>
          <a:p>
            <a:r>
              <a:rPr lang="en-IN" sz="1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Three Term Labels of English Vowel Sounds:</a:t>
            </a:r>
            <a:endParaRPr lang="en-IN" sz="1800"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endParaRPr lang="en-IN" dirty="0">
              <a:solidFill>
                <a:srgbClr val="C00000"/>
              </a:solidFill>
            </a:endParaRPr>
          </a:p>
        </p:txBody>
      </p:sp>
    </p:spTree>
    <p:extLst>
      <p:ext uri="{BB962C8B-B14F-4D97-AF65-F5344CB8AC3E}">
        <p14:creationId xmlns:p14="http://schemas.microsoft.com/office/powerpoint/2010/main" val="210958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15637D-2AC2-4519-ADBF-E48D83DFC6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939" y="1401417"/>
            <a:ext cx="7931426" cy="3747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5993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CD0E07-F8E7-447F-B5BB-224047F54129}"/>
              </a:ext>
            </a:extLst>
          </p:cNvPr>
          <p:cNvSpPr txBox="1"/>
          <p:nvPr/>
        </p:nvSpPr>
        <p:spPr>
          <a:xfrm>
            <a:off x="606288" y="417444"/>
            <a:ext cx="9978887" cy="6986528"/>
          </a:xfrm>
          <a:prstGeom prst="rect">
            <a:avLst/>
          </a:prstGeom>
          <a:noFill/>
        </p:spPr>
        <p:txBody>
          <a:bodyPr wrap="square" rtlCol="0">
            <a:spAutoFit/>
          </a:bodyPr>
          <a:lstStyle/>
          <a:p>
            <a:pPr marL="457200" indent="-457200" algn="just">
              <a:buFont typeface="Arial" panose="020B0604020202020204" pitchFamily="34" charset="0"/>
              <a:buChar char="•"/>
            </a:pPr>
            <a:r>
              <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Vowels are made with an open approximation of the articulators. </a:t>
            </a:r>
          </a:p>
          <a:p>
            <a:pPr marL="457200" indent="-457200" algn="just">
              <a:buFont typeface="Arial" panose="020B0604020202020204" pitchFamily="34" charset="0"/>
              <a:buChar char="•"/>
            </a:pPr>
            <a:endPar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r>
              <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 active articulator which is always the front, the back or the centre of the tongue, is raised towards the passive articulator which is either the hard palate or the soft palate or the meeting point between the hard and the soft palates. </a:t>
            </a:r>
          </a:p>
          <a:p>
            <a:pPr algn="just"/>
            <a:endPar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r>
              <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As a result, there is a sufficient gap between the two articulators for the air to escape through the mouth without any friction.  </a:t>
            </a:r>
          </a:p>
          <a:p>
            <a:pPr algn="just"/>
            <a:endPar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Arial" panose="020B0604020202020204" pitchFamily="34" charset="0"/>
              <a:buChar char="•"/>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The quality of the vowel depends on the shape of the mouth and position of the tongue.</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457200" indent="-457200" algn="just">
              <a:buFont typeface="Arial" panose="020B0604020202020204" pitchFamily="34" charset="0"/>
              <a:buChar char="•"/>
            </a:pPr>
            <a:endParaRPr lang="en-IN"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IN"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78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E9C79D-2B4F-44C0-B76F-6B06F64C58BB}"/>
              </a:ext>
            </a:extLst>
          </p:cNvPr>
          <p:cNvSpPr txBox="1"/>
          <p:nvPr/>
        </p:nvSpPr>
        <p:spPr>
          <a:xfrm>
            <a:off x="854765" y="735496"/>
            <a:ext cx="10482470" cy="5842497"/>
          </a:xfrm>
          <a:prstGeom prst="rect">
            <a:avLst/>
          </a:prstGeom>
          <a:noFill/>
        </p:spPr>
        <p:txBody>
          <a:bodyPr wrap="square" rtlCol="0">
            <a:spAutoFit/>
          </a:bodyPr>
          <a:lstStyle/>
          <a:p>
            <a:pPr>
              <a:lnSpc>
                <a:spcPct val="150000"/>
              </a:lnSpc>
            </a:pPr>
            <a:r>
              <a:rPr lang="en-IN" sz="2800" b="1" dirty="0">
                <a:solidFill>
                  <a:srgbClr val="002060"/>
                </a:solidFill>
                <a:effectLst/>
                <a:latin typeface="Times New Roman" panose="02020603050405020304" pitchFamily="18" charset="0"/>
                <a:ea typeface="Calibri" panose="020F0502020204030204" pitchFamily="34" charset="0"/>
              </a:rPr>
              <a:t>The tongue assumes a number of different positions to produce different vowel sounds but the upper surface of the tongue is usually convex   [             ]. </a:t>
            </a:r>
          </a:p>
          <a:p>
            <a:pPr>
              <a:lnSpc>
                <a:spcPct val="150000"/>
              </a:lnSpc>
            </a:pPr>
            <a:endParaRPr lang="en-IN" sz="2800" b="1" dirty="0">
              <a:solidFill>
                <a:srgbClr val="002060"/>
              </a:solidFill>
              <a:latin typeface="Times New Roman" panose="02020603050405020304" pitchFamily="18" charset="0"/>
              <a:ea typeface="Calibri" panose="020F0502020204030204" pitchFamily="34" charset="0"/>
            </a:endParaRPr>
          </a:p>
          <a:p>
            <a:pPr>
              <a:lnSpc>
                <a:spcPct val="150000"/>
              </a:lnSpc>
            </a:pPr>
            <a:r>
              <a:rPr lang="en-IN" sz="2800" b="1" dirty="0">
                <a:solidFill>
                  <a:srgbClr val="002060"/>
                </a:solidFill>
                <a:effectLst/>
                <a:latin typeface="Times New Roman" panose="02020603050405020304" pitchFamily="18" charset="0"/>
                <a:ea typeface="Calibri" panose="020F0502020204030204" pitchFamily="34" charset="0"/>
              </a:rPr>
              <a:t>This is because some part of the tongue i.e. the front, the centre or the back is raised towards the roof of the mouth. </a:t>
            </a:r>
          </a:p>
          <a:p>
            <a:pPr>
              <a:lnSpc>
                <a:spcPct val="150000"/>
              </a:lnSpc>
            </a:pPr>
            <a:endParaRPr lang="en-IN" sz="2800" b="1" dirty="0">
              <a:solidFill>
                <a:srgbClr val="002060"/>
              </a:solidFill>
              <a:latin typeface="Times New Roman" panose="02020603050405020304" pitchFamily="18" charset="0"/>
            </a:endParaRPr>
          </a:p>
          <a:p>
            <a:pPr marL="457200" indent="-457200">
              <a:lnSpc>
                <a:spcPct val="150000"/>
              </a:lnSpc>
              <a:buFont typeface="Arial" panose="020B0604020202020204" pitchFamily="34" charset="0"/>
              <a:buChar char="•"/>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English there are 12 pure vowels.</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nSpc>
                <a:spcPct val="150000"/>
              </a:lnSpc>
            </a:pPr>
            <a:endParaRPr lang="en-IN" sz="2800" b="1" dirty="0">
              <a:solidFill>
                <a:srgbClr val="002060"/>
              </a:solidFill>
            </a:endParaRPr>
          </a:p>
        </p:txBody>
      </p:sp>
      <p:sp>
        <p:nvSpPr>
          <p:cNvPr id="3" name="Moon 2">
            <a:extLst>
              <a:ext uri="{FF2B5EF4-FFF2-40B4-BE49-F238E27FC236}">
                <a16:creationId xmlns:a16="http://schemas.microsoft.com/office/drawing/2014/main" id="{9CE66761-F93B-4C1D-8D3E-AEB5E3E2954F}"/>
              </a:ext>
            </a:extLst>
          </p:cNvPr>
          <p:cNvSpPr/>
          <p:nvPr/>
        </p:nvSpPr>
        <p:spPr>
          <a:xfrm rot="5400000">
            <a:off x="3972655" y="1863701"/>
            <a:ext cx="339380" cy="998455"/>
          </a:xfrm>
          <a:prstGeom prst="mo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Tree>
    <p:extLst>
      <p:ext uri="{BB962C8B-B14F-4D97-AF65-F5344CB8AC3E}">
        <p14:creationId xmlns:p14="http://schemas.microsoft.com/office/powerpoint/2010/main" val="67009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33DB60-EEE1-4AE7-8336-6462BDDDE9D3}"/>
              </a:ext>
            </a:extLst>
          </p:cNvPr>
          <p:cNvSpPr txBox="1"/>
          <p:nvPr/>
        </p:nvSpPr>
        <p:spPr>
          <a:xfrm>
            <a:off x="596348" y="2405270"/>
            <a:ext cx="10674626" cy="2610843"/>
          </a:xfrm>
          <a:prstGeom prst="rect">
            <a:avLst/>
          </a:prstGeom>
          <a:noFill/>
        </p:spPr>
        <p:txBody>
          <a:bodyPr wrap="square" rtlCol="0">
            <a:spAutoFit/>
          </a:bodyPr>
          <a:lstStyle/>
          <a:p>
            <a:pPr>
              <a:lnSpc>
                <a:spcPct val="150000"/>
              </a:lnSpc>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 </a:t>
            </a:r>
          </a:p>
          <a:p>
            <a:pPr>
              <a:lnSpc>
                <a:spcPct val="150000"/>
              </a:lnSpc>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Classification of Vowels According to the Part of the Tongue 	Raised Towards the Palate: </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pPr>
              <a:lnSpc>
                <a:spcPct val="150000"/>
              </a:lnSpc>
            </a:pPr>
            <a:endParaRPr lang="en-IN" sz="2800" dirty="0"/>
          </a:p>
        </p:txBody>
      </p:sp>
      <p:sp>
        <p:nvSpPr>
          <p:cNvPr id="3" name="TextBox 2">
            <a:extLst>
              <a:ext uri="{FF2B5EF4-FFF2-40B4-BE49-F238E27FC236}">
                <a16:creationId xmlns:a16="http://schemas.microsoft.com/office/drawing/2014/main" id="{24B4725A-E36C-4462-81F5-C1973F683E5C}"/>
              </a:ext>
            </a:extLst>
          </p:cNvPr>
          <p:cNvSpPr txBox="1"/>
          <p:nvPr/>
        </p:nvSpPr>
        <p:spPr>
          <a:xfrm>
            <a:off x="1252330" y="1033670"/>
            <a:ext cx="8368748" cy="954107"/>
          </a:xfrm>
          <a:prstGeom prst="rect">
            <a:avLst/>
          </a:prstGeom>
          <a:noFill/>
        </p:spPr>
        <p:txBody>
          <a:bodyPr wrap="square" rtlCol="0">
            <a:spAutoFit/>
          </a:bodyPr>
          <a:lstStyle/>
          <a:p>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In English there are 12 pure vowels.</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dirty="0">
              <a:solidFill>
                <a:srgbClr val="C00000"/>
              </a:solidFill>
            </a:endParaRPr>
          </a:p>
        </p:txBody>
      </p:sp>
    </p:spTree>
    <p:extLst>
      <p:ext uri="{BB962C8B-B14F-4D97-AF65-F5344CB8AC3E}">
        <p14:creationId xmlns:p14="http://schemas.microsoft.com/office/powerpoint/2010/main" val="374756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3F8933-B8D9-4584-B7B2-2FF29F80B279}"/>
              </a:ext>
            </a:extLst>
          </p:cNvPr>
          <p:cNvSpPr txBox="1"/>
          <p:nvPr/>
        </p:nvSpPr>
        <p:spPr>
          <a:xfrm>
            <a:off x="1431235" y="1246030"/>
            <a:ext cx="9541565" cy="5559086"/>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1. Front Vowels:</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effectLst/>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front vowels, the front of the tongue is raised in the direction of hard palate.</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gn="just">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32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e.g. / i:, ɪ, e, æ /</a:t>
            </a:r>
            <a:endParaRPr lang="en-IN" sz="32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e.g. Phonetic Transmission of Words having front vowels: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gn="just">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these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ծɪz</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bit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bɪt</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bread - / bred/, lamp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læmp</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b="1" dirty="0"/>
          </a:p>
        </p:txBody>
      </p:sp>
    </p:spTree>
    <p:extLst>
      <p:ext uri="{BB962C8B-B14F-4D97-AF65-F5344CB8AC3E}">
        <p14:creationId xmlns:p14="http://schemas.microsoft.com/office/powerpoint/2010/main" val="83016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7A65E4-A89E-401C-81B1-37F013F736A8}"/>
              </a:ext>
            </a:extLst>
          </p:cNvPr>
          <p:cNvSpPr txBox="1"/>
          <p:nvPr/>
        </p:nvSpPr>
        <p:spPr>
          <a:xfrm>
            <a:off x="1103243" y="815009"/>
            <a:ext cx="9746974" cy="6122702"/>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2. Back Vowels:</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back vowels, the back of the tongue is raised in the direction of soft palate.</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3200" b="1" dirty="0">
                <a:solidFill>
                  <a:srgbClr val="C00000"/>
                </a:solidFill>
                <a:latin typeface="Times New Roman" panose="02020603050405020304" pitchFamily="18" charset="0"/>
                <a:ea typeface="Calibri" panose="020F0502020204030204" pitchFamily="34" charset="0"/>
                <a:cs typeface="Mangal" panose="02040503050203030202" pitchFamily="18" charset="0"/>
              </a:rPr>
              <a:t>		</a:t>
            </a:r>
            <a:r>
              <a:rPr lang="en-IN" sz="32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e.g. / u:, ʊ, ɔ:, ɒ, ɑ:/</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e.g. Phonetic Transmission of Words having back vowels: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tube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tju:b</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book - /b ʊ k/, 	all - / ɔ:l/, </a:t>
            </a:r>
          </a:p>
          <a:p>
            <a:pPr algn="just">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hot - /h ɒ t /,   </a:t>
            </a: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smart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smɑ:t</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b="1" dirty="0"/>
          </a:p>
        </p:txBody>
      </p:sp>
    </p:spTree>
    <p:extLst>
      <p:ext uri="{BB962C8B-B14F-4D97-AF65-F5344CB8AC3E}">
        <p14:creationId xmlns:p14="http://schemas.microsoft.com/office/powerpoint/2010/main" val="321924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40C761-1601-44C9-9344-B9096E3F92F5}"/>
              </a:ext>
            </a:extLst>
          </p:cNvPr>
          <p:cNvSpPr txBox="1"/>
          <p:nvPr/>
        </p:nvSpPr>
        <p:spPr>
          <a:xfrm>
            <a:off x="924339" y="596348"/>
            <a:ext cx="10118035" cy="5559086"/>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3. Central Vowels:</a:t>
            </a:r>
            <a:endParaRPr lang="en-IN" sz="28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 the production of central vowels, the centre of the tongue is raised in the direction of centre of palate.</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3200" b="1" dirty="0">
                <a:solidFill>
                  <a:srgbClr val="C00000"/>
                </a:solidFill>
                <a:latin typeface="Times New Roman" panose="02020603050405020304" pitchFamily="18" charset="0"/>
                <a:ea typeface="Calibri" panose="020F0502020204030204" pitchFamily="34" charset="0"/>
                <a:cs typeface="Mangal" panose="02040503050203030202" pitchFamily="18" charset="0"/>
              </a:rPr>
              <a:t>	</a:t>
            </a:r>
            <a:r>
              <a:rPr lang="en-IN" sz="32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e.g. / ʌ , ɜ:, ə /</a:t>
            </a:r>
            <a:endParaRPr lang="en-IN" sz="3200" b="1"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gn="just">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e.g. Phonetic Transmission of Words having central vowels: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p>
          <a:p>
            <a:pPr>
              <a:lnSpc>
                <a:spcPct val="107000"/>
              </a:lnSpc>
              <a:spcAft>
                <a:spcPts val="800"/>
              </a:spcAft>
            </a:pPr>
            <a:r>
              <a:rPr lang="en-IN" sz="2800" b="1" dirty="0">
                <a:solidFill>
                  <a:srgbClr val="00206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bus - / b ʌ s /,  girl - / ɡ ɜ:, l /, ajar- / </a:t>
            </a:r>
            <a:r>
              <a:rPr lang="en-IN" sz="2800" b="1" dirty="0" err="1">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ədʒɑ</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 /</a:t>
            </a:r>
            <a:endPar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IN" sz="2800" b="1" dirty="0"/>
          </a:p>
        </p:txBody>
      </p:sp>
    </p:spTree>
    <p:extLst>
      <p:ext uri="{BB962C8B-B14F-4D97-AF65-F5344CB8AC3E}">
        <p14:creationId xmlns:p14="http://schemas.microsoft.com/office/powerpoint/2010/main" val="80712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EC9822-5A7B-4EF9-BB8F-DEC45BF4CFAC}"/>
              </a:ext>
            </a:extLst>
          </p:cNvPr>
          <p:cNvSpPr txBox="1"/>
          <p:nvPr/>
        </p:nvSpPr>
        <p:spPr>
          <a:xfrm>
            <a:off x="785192" y="1292087"/>
            <a:ext cx="10177670" cy="5493170"/>
          </a:xfrm>
          <a:prstGeom prst="rect">
            <a:avLst/>
          </a:prstGeom>
          <a:noFill/>
        </p:spPr>
        <p:txBody>
          <a:bodyPr wrap="square" rtlCol="0">
            <a:spAutoFit/>
          </a:bodyPr>
          <a:lstStyle/>
          <a:p>
            <a:pPr algn="just">
              <a:lnSpc>
                <a:spcPct val="107000"/>
              </a:lnSpc>
              <a:spcAft>
                <a:spcPts val="800"/>
              </a:spcAft>
            </a:pPr>
            <a:r>
              <a:rPr lang="en-IN" sz="2800" b="1"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II) Classification of the Vowels according to the Shape of the Lips / Mouth:</a:t>
            </a:r>
            <a:endParaRPr lang="en-IN" sz="2800" dirty="0">
              <a:solidFill>
                <a:srgbClr val="C00000"/>
              </a:solidFill>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endPar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endParaRPr>
          </a:p>
          <a:p>
            <a:pPr marL="457200" indent="-457200">
              <a:lnSpc>
                <a:spcPct val="107000"/>
              </a:lnSpc>
              <a:spcAft>
                <a:spcPts val="800"/>
              </a:spcAft>
              <a:buFont typeface="Arial" panose="020B0604020202020204" pitchFamily="34" charset="0"/>
              <a:buChar char="•"/>
            </a:pPr>
            <a:r>
              <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1. Rounded:</a:t>
            </a:r>
            <a:r>
              <a:rPr lang="en-IN" sz="2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Here, the lips are brought forward </a:t>
            </a:r>
          </a:p>
          <a:p>
            <a:pPr>
              <a:lnSpc>
                <a:spcPct val="107000"/>
              </a:lnSpc>
              <a:spcAft>
                <a:spcPts val="800"/>
              </a:spcAft>
            </a:pPr>
            <a:r>
              <a:rPr lang="en-IN" sz="2800" b="1" dirty="0">
                <a:solidFill>
                  <a:srgbClr val="00000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as for the vowel /u:/.</a:t>
            </a:r>
          </a:p>
          <a:p>
            <a:pPr>
              <a:lnSpc>
                <a:spcPct val="107000"/>
              </a:lnSpc>
              <a:spcAft>
                <a:spcPts val="800"/>
              </a:spcAft>
            </a:pPr>
            <a:endParaRPr lang="en-IN" sz="2800" b="1" dirty="0">
              <a:effectLst/>
              <a:latin typeface="Calibri" panose="020F0502020204030204" pitchFamily="34" charset="0"/>
              <a:ea typeface="Calibri" panose="020F0502020204030204" pitchFamily="34" charset="0"/>
              <a:cs typeface="Mangal" panose="02040503050203030202" pitchFamily="18" charset="0"/>
            </a:endParaRPr>
          </a:p>
          <a:p>
            <a:pPr marL="457200" indent="-457200">
              <a:lnSpc>
                <a:spcPct val="107000"/>
              </a:lnSpc>
              <a:spcAft>
                <a:spcPts val="800"/>
              </a:spcAft>
              <a:buFont typeface="Arial" panose="020B0604020202020204" pitchFamily="34" charset="0"/>
              <a:buChar char="•"/>
            </a:pPr>
            <a:r>
              <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2. Unrounded: Corners of the lips are pulled back </a:t>
            </a:r>
          </a:p>
          <a:p>
            <a:pPr lvl="1">
              <a:lnSpc>
                <a:spcPct val="107000"/>
              </a:lnSpc>
              <a:spcAft>
                <a:spcPts val="800"/>
              </a:spcAft>
            </a:pPr>
            <a:r>
              <a:rPr lang="en-IN" sz="2800" b="1" dirty="0">
                <a:solidFill>
                  <a:srgbClr val="000000"/>
                </a:solidFill>
                <a:latin typeface="Times New Roman" panose="02020603050405020304" pitchFamily="18" charset="0"/>
                <a:ea typeface="Calibri" panose="020F0502020204030204" pitchFamily="34" charset="0"/>
                <a:cs typeface="Mangal" panose="02040503050203030202" pitchFamily="18" charset="0"/>
              </a:rPr>
              <a:t>		</a:t>
            </a:r>
            <a:r>
              <a:rPr lang="en-IN" sz="2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as for the vowel / i: /.</a:t>
            </a:r>
            <a:endParaRPr lang="en-IN" sz="2800" b="1"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2800" dirty="0">
                <a:effectLst/>
                <a:latin typeface="Times New Roman" panose="02020603050405020304" pitchFamily="18" charset="0"/>
                <a:ea typeface="Calibri" panose="020F0502020204030204" pitchFamily="34" charset="0"/>
                <a:cs typeface="Mangal" panose="02040503050203030202" pitchFamily="18" charset="0"/>
              </a:rPr>
              <a:t> </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endParaRPr lang="en-IN" sz="2800" dirty="0"/>
          </a:p>
        </p:txBody>
      </p:sp>
    </p:spTree>
    <p:extLst>
      <p:ext uri="{BB962C8B-B14F-4D97-AF65-F5344CB8AC3E}">
        <p14:creationId xmlns:p14="http://schemas.microsoft.com/office/powerpoint/2010/main" val="230329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0EBE69-378F-419E-BB30-4D1A734607E5}"/>
              </a:ext>
            </a:extLst>
          </p:cNvPr>
          <p:cNvSpPr txBox="1"/>
          <p:nvPr/>
        </p:nvSpPr>
        <p:spPr>
          <a:xfrm rot="21361050">
            <a:off x="1230795" y="1853502"/>
            <a:ext cx="9730409" cy="2610843"/>
          </a:xfrm>
          <a:prstGeom prst="rect">
            <a:avLst/>
          </a:prstGeom>
          <a:noFill/>
        </p:spPr>
        <p:txBody>
          <a:bodyPr wrap="square" rtlCol="0">
            <a:spAutoFit/>
          </a:bodyPr>
          <a:lstStyle/>
          <a:p>
            <a:pPr>
              <a:lnSpc>
                <a:spcPct val="150000"/>
              </a:lnSpc>
            </a:pPr>
            <a:endParaRPr lang="en-IN" sz="2800" b="1" dirty="0">
              <a:solidFill>
                <a:srgbClr val="1F4E79"/>
              </a:solidFill>
              <a:latin typeface="Times New Roman" panose="02020603050405020304" pitchFamily="18" charset="0"/>
              <a:ea typeface="Calibri" panose="020F0502020204030204" pitchFamily="34" charset="0"/>
              <a:cs typeface="Mangal" panose="02040503050203030202" pitchFamily="18" charset="0"/>
            </a:endParaRPr>
          </a:p>
          <a:p>
            <a:pPr>
              <a:lnSpc>
                <a:spcPct val="150000"/>
              </a:lnSpc>
            </a:pPr>
            <a:r>
              <a:rPr lang="en-IN" sz="2800" b="1" dirty="0">
                <a:solidFill>
                  <a:srgbClr val="1F4E79"/>
                </a:solidFill>
                <a:effectLst/>
                <a:latin typeface="Times New Roman" panose="02020603050405020304" pitchFamily="18" charset="0"/>
                <a:ea typeface="Calibri" panose="020F0502020204030204" pitchFamily="34" charset="0"/>
                <a:cs typeface="Mangal" panose="02040503050203030202" pitchFamily="18" charset="0"/>
              </a:rPr>
              <a:t>Classification of Vowels According to the Height of the Tongue to which </a:t>
            </a:r>
            <a:r>
              <a:rPr lang="en-IN" sz="2800" b="1"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the Tongue is Raised Towards Palate: </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pPr>
              <a:lnSpc>
                <a:spcPct val="150000"/>
              </a:lnSpc>
            </a:pPr>
            <a:endParaRPr lang="en-IN" sz="2800" dirty="0"/>
          </a:p>
        </p:txBody>
      </p:sp>
      <p:sp>
        <p:nvSpPr>
          <p:cNvPr id="3" name="TextBox 2">
            <a:extLst>
              <a:ext uri="{FF2B5EF4-FFF2-40B4-BE49-F238E27FC236}">
                <a16:creationId xmlns:a16="http://schemas.microsoft.com/office/drawing/2014/main" id="{F82F3E02-1EE6-44BF-AA0F-E1C156565C2A}"/>
              </a:ext>
            </a:extLst>
          </p:cNvPr>
          <p:cNvSpPr txBox="1"/>
          <p:nvPr/>
        </p:nvSpPr>
        <p:spPr>
          <a:xfrm>
            <a:off x="1151879" y="1948070"/>
            <a:ext cx="875704" cy="523220"/>
          </a:xfrm>
          <a:prstGeom prst="rect">
            <a:avLst/>
          </a:prstGeom>
          <a:noFill/>
        </p:spPr>
        <p:txBody>
          <a:bodyPr wrap="square" rtlCol="0">
            <a:spAutoFit/>
          </a:bodyPr>
          <a:lstStyle/>
          <a:p>
            <a:r>
              <a:rPr lang="en-IN" sz="2800" b="1" dirty="0">
                <a:solidFill>
                  <a:srgbClr val="C00000"/>
                </a:solidFill>
                <a:latin typeface="Times New Roman" panose="02020603050405020304" pitchFamily="18" charset="0"/>
                <a:cs typeface="Times New Roman" panose="02020603050405020304" pitchFamily="18" charset="0"/>
              </a:rPr>
              <a:t>III</a:t>
            </a:r>
          </a:p>
        </p:txBody>
      </p:sp>
    </p:spTree>
    <p:extLst>
      <p:ext uri="{BB962C8B-B14F-4D97-AF65-F5344CB8AC3E}">
        <p14:creationId xmlns:p14="http://schemas.microsoft.com/office/powerpoint/2010/main" val="2239670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831</Words>
  <Application>Microsoft Office PowerPoint</Application>
  <PresentationFormat>Widescreen</PresentationFormat>
  <Paragraphs>134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ujjvala_n_tathe@yahoo.com</dc:creator>
  <cp:lastModifiedBy>ujjvala_n_tathe@yahoo.com</cp:lastModifiedBy>
  <cp:revision>4</cp:revision>
  <dcterms:created xsi:type="dcterms:W3CDTF">2021-09-15T12:08:56Z</dcterms:created>
  <dcterms:modified xsi:type="dcterms:W3CDTF">2021-09-15T12:43:35Z</dcterms:modified>
</cp:coreProperties>
</file>