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FF3300"/>
    <a:srgbClr val="FF99FF"/>
    <a:srgbClr val="99CC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B370-0D83-4787-A7A4-CB0357F5696D}" type="datetimeFigureOut">
              <a:rPr lang="en-US" smtClean="0"/>
              <a:pPr/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A932-FAB7-4790-A2C9-CBA78CC8C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B370-0D83-4787-A7A4-CB0357F5696D}" type="datetimeFigureOut">
              <a:rPr lang="en-US" smtClean="0"/>
              <a:pPr/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A932-FAB7-4790-A2C9-CBA78CC8C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B370-0D83-4787-A7A4-CB0357F5696D}" type="datetimeFigureOut">
              <a:rPr lang="en-US" smtClean="0"/>
              <a:pPr/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A932-FAB7-4790-A2C9-CBA78CC8C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B370-0D83-4787-A7A4-CB0357F5696D}" type="datetimeFigureOut">
              <a:rPr lang="en-US" smtClean="0"/>
              <a:pPr/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A932-FAB7-4790-A2C9-CBA78CC8C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B370-0D83-4787-A7A4-CB0357F5696D}" type="datetimeFigureOut">
              <a:rPr lang="en-US" smtClean="0"/>
              <a:pPr/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A932-FAB7-4790-A2C9-CBA78CC8C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B370-0D83-4787-A7A4-CB0357F5696D}" type="datetimeFigureOut">
              <a:rPr lang="en-US" smtClean="0"/>
              <a:pPr/>
              <a:t>9/15/2023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A932-FAB7-4790-A2C9-CBA78CC8C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B370-0D83-4787-A7A4-CB0357F5696D}" type="datetimeFigureOut">
              <a:rPr lang="en-US" smtClean="0"/>
              <a:pPr/>
              <a:t>9/15/2023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A932-FAB7-4790-A2C9-CBA78CC8C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B370-0D83-4787-A7A4-CB0357F5696D}" type="datetimeFigureOut">
              <a:rPr lang="en-US" smtClean="0"/>
              <a:pPr/>
              <a:t>9/15/2023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A932-FAB7-4790-A2C9-CBA78CC8C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B370-0D83-4787-A7A4-CB0357F5696D}" type="datetimeFigureOut">
              <a:rPr lang="en-US" smtClean="0"/>
              <a:pPr/>
              <a:t>9/15/2023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A932-FAB7-4790-A2C9-CBA78CC8C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B370-0D83-4787-A7A4-CB0357F5696D}" type="datetimeFigureOut">
              <a:rPr lang="en-US" smtClean="0"/>
              <a:pPr/>
              <a:t>9/15/2023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A932-FAB7-4790-A2C9-CBA78CC8C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B370-0D83-4787-A7A4-CB0357F5696D}" type="datetimeFigureOut">
              <a:rPr lang="en-US" smtClean="0"/>
              <a:pPr/>
              <a:t>9/15/2023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A932-FAB7-4790-A2C9-CBA78CC8C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FB370-0D83-4787-A7A4-CB0357F5696D}" type="datetimeFigureOut">
              <a:rPr lang="en-US" smtClean="0"/>
              <a:pPr/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FA932-FAB7-4790-A2C9-CBA78CC8C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990600" y="838200"/>
            <a:ext cx="7239000" cy="5181600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990600" y="838200"/>
            <a:ext cx="7315200" cy="5029200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Shikshan</a:t>
            </a:r>
            <a:r>
              <a:rPr kumimoji="0" lang="en-US" sz="7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Mandal, Karad</a:t>
            </a:r>
            <a:r>
              <a:rPr kumimoji="0" lang="en-US" sz="9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9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1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MAHILA MAHAVIDYALAYA, KARAD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9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1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Syllabus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2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 algn="ctr">
              <a:lnSpc>
                <a:spcPct val="170000"/>
              </a:lnSpc>
              <a:spcBef>
                <a:spcPct val="0"/>
              </a:spcBef>
              <a:defRPr/>
            </a:pPr>
            <a:r>
              <a:rPr lang="en-US" sz="9600" dirty="0" smtClean="0"/>
              <a:t> CLASS - </a:t>
            </a:r>
            <a:r>
              <a:rPr lang="en-US" sz="9600" dirty="0" smtClean="0">
                <a:solidFill>
                  <a:srgbClr val="7030A0"/>
                </a:solidFill>
              </a:rPr>
              <a:t>B.COM PART – I</a:t>
            </a:r>
          </a:p>
          <a:p>
            <a:pPr lvl="0" algn="ctr">
              <a:lnSpc>
                <a:spcPct val="170000"/>
              </a:lnSpc>
              <a:spcBef>
                <a:spcPct val="0"/>
              </a:spcBef>
            </a:pPr>
            <a:r>
              <a:rPr lang="en-US" sz="9600" dirty="0" smtClean="0"/>
              <a:t>SUB - </a:t>
            </a:r>
            <a:r>
              <a:rPr lang="en-US" sz="9600" dirty="0" smtClean="0">
                <a:solidFill>
                  <a:srgbClr val="FF0000"/>
                </a:solidFill>
              </a:rPr>
              <a:t>MACRO ECONOMICS </a:t>
            </a:r>
            <a:r>
              <a:rPr lang="en-US" sz="9600" dirty="0" smtClean="0"/>
              <a:t/>
            </a:r>
            <a:br>
              <a:rPr lang="en-US" sz="9600" dirty="0" smtClean="0"/>
            </a:br>
            <a:r>
              <a:rPr lang="en-US" sz="9600" b="1" dirty="0" smtClean="0">
                <a:solidFill>
                  <a:srgbClr val="002060"/>
                </a:solidFill>
              </a:rPr>
              <a:t>PAPER NO - I </a:t>
            </a:r>
            <a:r>
              <a:rPr lang="en-US" sz="9600" dirty="0" smtClean="0">
                <a:solidFill>
                  <a:srgbClr val="002060"/>
                </a:solidFill>
              </a:rPr>
              <a:t/>
            </a:r>
            <a:br>
              <a:rPr lang="en-US" sz="9600" dirty="0" smtClean="0">
                <a:solidFill>
                  <a:srgbClr val="002060"/>
                </a:solidFill>
              </a:rPr>
            </a:br>
            <a:r>
              <a:rPr lang="en-US" sz="9600" b="1" dirty="0" smtClean="0">
                <a:solidFill>
                  <a:srgbClr val="0070C0"/>
                </a:solidFill>
              </a:rPr>
              <a:t>SEM – 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6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6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7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7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990600" y="457200"/>
            <a:ext cx="7239000" cy="5715000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143000" y="457200"/>
            <a:ext cx="708660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400" b="1" dirty="0" smtClean="0">
              <a:solidFill>
                <a:srgbClr val="7030A0"/>
              </a:solidFill>
            </a:endParaRPr>
          </a:p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Unit No - 4 </a:t>
            </a:r>
          </a:p>
          <a:p>
            <a:pPr algn="ctr"/>
            <a:r>
              <a:rPr lang="en-US" sz="2400" b="1" dirty="0" smtClean="0">
                <a:solidFill>
                  <a:srgbClr val="00B0F0"/>
                </a:solidFill>
              </a:rPr>
              <a:t>Factor Pricing</a:t>
            </a:r>
          </a:p>
          <a:p>
            <a:r>
              <a:rPr lang="en-US" sz="2400" b="1" dirty="0" smtClean="0"/>
              <a:t>	</a:t>
            </a:r>
            <a:r>
              <a:rPr lang="en-US" sz="2400" b="1" dirty="0" smtClean="0">
                <a:solidFill>
                  <a:srgbClr val="FF0000"/>
                </a:solidFill>
              </a:rPr>
              <a:t>4.1</a:t>
            </a:r>
            <a:r>
              <a:rPr lang="en-US" sz="2400" b="1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Rent- Meaning - Ricardo’s &amp; Modern theory of rent.</a:t>
            </a:r>
          </a:p>
          <a:p>
            <a:r>
              <a:rPr lang="en-US" sz="2400" b="1" dirty="0" smtClean="0"/>
              <a:t>	</a:t>
            </a:r>
            <a:r>
              <a:rPr lang="en-US" sz="2400" b="1" dirty="0" smtClean="0">
                <a:solidFill>
                  <a:srgbClr val="92D050"/>
                </a:solidFill>
              </a:rPr>
              <a:t>4.2 </a:t>
            </a:r>
            <a:r>
              <a:rPr lang="en-US" sz="2400" dirty="0" smtClean="0">
                <a:solidFill>
                  <a:srgbClr val="92D050"/>
                </a:solidFill>
              </a:rPr>
              <a:t>Wage- Meaning -Money and Real wage. Wage differentials.</a:t>
            </a:r>
          </a:p>
          <a:p>
            <a:endParaRPr lang="en-US" sz="2400" dirty="0" smtClean="0"/>
          </a:p>
          <a:p>
            <a:r>
              <a:rPr lang="en-US" sz="2400" b="1" dirty="0" smtClean="0"/>
              <a:t>	</a:t>
            </a:r>
            <a:r>
              <a:rPr lang="en-US" sz="2400" b="1" dirty="0" smtClean="0">
                <a:solidFill>
                  <a:srgbClr val="00B0F0"/>
                </a:solidFill>
              </a:rPr>
              <a:t>4.3 </a:t>
            </a:r>
            <a:r>
              <a:rPr lang="en-US" sz="2400" dirty="0" smtClean="0">
                <a:solidFill>
                  <a:srgbClr val="00B0F0"/>
                </a:solidFill>
              </a:rPr>
              <a:t>Interest –Meaning. Liquidity preference theory of interest.</a:t>
            </a:r>
          </a:p>
          <a:p>
            <a:endParaRPr lang="en-US" sz="2400" dirty="0" smtClean="0"/>
          </a:p>
          <a:p>
            <a:r>
              <a:rPr lang="en-US" sz="2400" b="1" dirty="0" smtClean="0"/>
              <a:t>	4..4 </a:t>
            </a:r>
            <a:r>
              <a:rPr lang="en-US" sz="2400" dirty="0" smtClean="0"/>
              <a:t>Profit – Meaning. Gross and Net profit – Risks –Bearing and Uncertainty theories of profit.</a:t>
            </a:r>
          </a:p>
          <a:p>
            <a:pPr algn="ctr"/>
            <a:r>
              <a:rPr lang="en-US" sz="2400" dirty="0" smtClean="0"/>
              <a:t>	</a:t>
            </a:r>
            <a:endParaRPr lang="en-US" sz="2400" b="1" dirty="0" smtClean="0"/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90600" y="838200"/>
            <a:ext cx="7239000" cy="5181600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990600" y="838201"/>
            <a:ext cx="7239000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400" b="1" dirty="0" smtClean="0">
              <a:solidFill>
                <a:srgbClr val="7030A0"/>
              </a:solidFill>
            </a:endParaRPr>
          </a:p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Unit No 1</a:t>
            </a:r>
          </a:p>
          <a:p>
            <a:pPr lvl="1" algn="ctr"/>
            <a:r>
              <a:rPr lang="en-US" sz="2400" b="1" dirty="0" smtClean="0">
                <a:solidFill>
                  <a:srgbClr val="FF0000"/>
                </a:solidFill>
              </a:rPr>
              <a:t>Demand and Consumer behaviour</a:t>
            </a:r>
            <a:endParaRPr lang="en-US" sz="2400" dirty="0">
              <a:solidFill>
                <a:srgbClr val="FF0000"/>
              </a:solidFill>
            </a:endParaRPr>
          </a:p>
          <a:p>
            <a:pPr lvl="1"/>
            <a:r>
              <a:rPr lang="en-US" sz="1600" dirty="0" smtClean="0"/>
              <a:t>	</a:t>
            </a:r>
            <a:r>
              <a:rPr lang="en-US" sz="2400" dirty="0" smtClean="0">
                <a:solidFill>
                  <a:srgbClr val="002060"/>
                </a:solidFill>
              </a:rPr>
              <a:t>1.1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Concept of demand. Indifference Curve Analysis – Meaning, indifference curve map, Characteristics.</a:t>
            </a:r>
          </a:p>
          <a:p>
            <a:pPr lvl="1"/>
            <a:endParaRPr lang="en-US" sz="2400" dirty="0" smtClean="0">
              <a:solidFill>
                <a:srgbClr val="002060"/>
              </a:solidFill>
            </a:endParaRPr>
          </a:p>
          <a:p>
            <a:pPr lvl="1"/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00B0F0"/>
                </a:solidFill>
              </a:rPr>
              <a:t>1.2 Marginal rate of substitution (MRS) - Consumer’s equilibrium-Income effect.</a:t>
            </a:r>
          </a:p>
          <a:p>
            <a:pPr lvl="1"/>
            <a:endParaRPr lang="en-US" sz="2400" dirty="0" smtClean="0">
              <a:solidFill>
                <a:srgbClr val="00B0F0"/>
              </a:solidFill>
            </a:endParaRPr>
          </a:p>
          <a:p>
            <a:pPr lvl="1"/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1.3 Substitution effect, Price effect. Application of indifference curve.</a:t>
            </a:r>
          </a:p>
          <a:p>
            <a:pPr lvl="1"/>
            <a:endParaRPr lang="en-US" sz="2400" dirty="0" smtClean="0">
              <a:solidFill>
                <a:srgbClr val="FF0000"/>
              </a:solidFill>
            </a:endParaRPr>
          </a:p>
          <a:p>
            <a:pPr lvl="1"/>
            <a:r>
              <a:rPr lang="en-US" sz="2400" dirty="0" smtClean="0"/>
              <a:t>	1.4 Engle curve..</a:t>
            </a:r>
          </a:p>
          <a:p>
            <a:pPr lvl="1"/>
            <a:endParaRPr lang="en-US" sz="1600" dirty="0" smtClean="0"/>
          </a:p>
          <a:p>
            <a:pPr lvl="1"/>
            <a:endParaRPr lang="en-US" sz="1600" dirty="0"/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990600" y="762000"/>
            <a:ext cx="7239000" cy="5257800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219200" y="609600"/>
            <a:ext cx="6934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400" b="1" dirty="0" smtClean="0">
              <a:solidFill>
                <a:srgbClr val="7030A0"/>
              </a:solidFill>
            </a:endParaRPr>
          </a:p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Unit No 2</a:t>
            </a:r>
          </a:p>
          <a:p>
            <a:pPr algn="ctr"/>
            <a:r>
              <a:rPr lang="en-US" sz="2400" b="1" dirty="0" smtClean="0"/>
              <a:t>Demand forecasting</a:t>
            </a:r>
          </a:p>
          <a:p>
            <a:pPr algn="ctr"/>
            <a:r>
              <a:rPr lang="en-US" sz="2400" dirty="0" smtClean="0">
                <a:solidFill>
                  <a:srgbClr val="00B050"/>
                </a:solidFill>
              </a:rPr>
              <a:t>2.1 Meaning- Importance of demand forecasting .</a:t>
            </a:r>
          </a:p>
          <a:p>
            <a:endParaRPr lang="en-US" sz="2400" dirty="0" smtClean="0">
              <a:solidFill>
                <a:srgbClr val="00B05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     2.2 Business decision making.</a:t>
            </a:r>
          </a:p>
          <a:p>
            <a:endParaRPr lang="en-US" sz="2400" dirty="0" smtClean="0"/>
          </a:p>
          <a:p>
            <a:r>
              <a:rPr lang="en-US" sz="2400" dirty="0" smtClean="0"/>
              <a:t>     </a:t>
            </a:r>
            <a:r>
              <a:rPr lang="en-US" sz="2400" dirty="0" smtClean="0">
                <a:solidFill>
                  <a:srgbClr val="00B0F0"/>
                </a:solidFill>
              </a:rPr>
              <a:t>2.3 Methods of Demand Forecasting .</a:t>
            </a:r>
          </a:p>
          <a:p>
            <a:endParaRPr lang="en-US" sz="2400" dirty="0" smtClean="0"/>
          </a:p>
          <a:p>
            <a:r>
              <a:rPr lang="en-US" sz="2400" dirty="0" smtClean="0">
                <a:solidFill>
                  <a:srgbClr val="002060"/>
                </a:solidFill>
              </a:rPr>
              <a:t>     2.4 Market Survey, Time series and Graphical method.</a:t>
            </a:r>
          </a:p>
          <a:p>
            <a:endParaRPr lang="en-US" sz="2400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90600" y="609600"/>
            <a:ext cx="7239000" cy="5410200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143000" y="838200"/>
            <a:ext cx="70104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Unit No 3</a:t>
            </a:r>
            <a:r>
              <a:rPr lang="en-US" sz="2400" b="1" dirty="0">
                <a:solidFill>
                  <a:srgbClr val="7030A0"/>
                </a:solidFill>
              </a:rPr>
              <a:t> </a:t>
            </a:r>
            <a:endParaRPr lang="en-US" sz="2400" b="1" dirty="0" smtClean="0">
              <a:solidFill>
                <a:srgbClr val="7030A0"/>
              </a:solidFill>
            </a:endParaRPr>
          </a:p>
          <a:p>
            <a:pPr algn="ctr"/>
            <a:r>
              <a:rPr lang="en-US" sz="2400" b="1" dirty="0" smtClean="0"/>
              <a:t>Production function</a:t>
            </a:r>
          </a:p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3.1 Concept of production function - fixed and variable inputs. </a:t>
            </a:r>
          </a:p>
          <a:p>
            <a:r>
              <a:rPr lang="en-US" sz="2400" dirty="0" smtClean="0">
                <a:solidFill>
                  <a:srgbClr val="92D050"/>
                </a:solidFill>
              </a:rPr>
              <a:t>3.2 Law of </a:t>
            </a:r>
            <a:r>
              <a:rPr lang="en-US" sz="2400" dirty="0" err="1" smtClean="0">
                <a:solidFill>
                  <a:srgbClr val="92D050"/>
                </a:solidFill>
              </a:rPr>
              <a:t>variableproportions</a:t>
            </a:r>
            <a:r>
              <a:rPr lang="en-US" sz="2400" dirty="0" smtClean="0">
                <a:solidFill>
                  <a:srgbClr val="92D050"/>
                </a:solidFill>
              </a:rPr>
              <a:t> and Law of Returns to scale- Internal and External economies of scale.</a:t>
            </a:r>
          </a:p>
          <a:p>
            <a:endParaRPr lang="en-US" sz="2400" dirty="0" smtClean="0"/>
          </a:p>
          <a:p>
            <a:r>
              <a:rPr lang="en-US" sz="2400" dirty="0" smtClean="0">
                <a:solidFill>
                  <a:srgbClr val="00B0F0"/>
                </a:solidFill>
              </a:rPr>
              <a:t>3.3 </a:t>
            </a:r>
            <a:r>
              <a:rPr lang="en-US" sz="2400" dirty="0" err="1" smtClean="0">
                <a:solidFill>
                  <a:srgbClr val="00B0F0"/>
                </a:solidFill>
              </a:rPr>
              <a:t>Isoquants</a:t>
            </a:r>
            <a:r>
              <a:rPr lang="en-US" sz="2400" dirty="0" smtClean="0">
                <a:solidFill>
                  <a:srgbClr val="00B0F0"/>
                </a:solidFill>
              </a:rPr>
              <a:t>- Concept, Marginal Rate of Technical Substitution (MRTS), Economic region.</a:t>
            </a:r>
          </a:p>
          <a:p>
            <a:endParaRPr lang="en-US" sz="2400" dirty="0" smtClean="0"/>
          </a:p>
          <a:p>
            <a:r>
              <a:rPr lang="en-US" sz="2400" dirty="0" smtClean="0">
                <a:solidFill>
                  <a:srgbClr val="7030A0"/>
                </a:solidFill>
              </a:rPr>
              <a:t>3.4  production, Optimal combination of resources, Expansion path.</a:t>
            </a:r>
            <a:endParaRPr lang="en-US" sz="2400" b="1" dirty="0" smtClean="0">
              <a:solidFill>
                <a:srgbClr val="7030A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90600" y="685800"/>
            <a:ext cx="7239000" cy="5334000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914400" y="838200"/>
            <a:ext cx="73152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Unit No 4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Cost of production and Revenue</a:t>
            </a:r>
          </a:p>
          <a:p>
            <a:r>
              <a:rPr lang="en-US" sz="2400" dirty="0" smtClean="0"/>
              <a:t>	</a:t>
            </a:r>
            <a:r>
              <a:rPr lang="en-US" sz="2400" b="1" dirty="0" smtClean="0"/>
              <a:t>4.1 Cost of production – Money and Real cost, Private and Social cost, Opportunity cost.</a:t>
            </a:r>
          </a:p>
          <a:p>
            <a:endParaRPr lang="en-US" sz="2400" b="1" dirty="0" smtClean="0"/>
          </a:p>
          <a:p>
            <a:r>
              <a:rPr lang="en-US" sz="2400" dirty="0" smtClean="0">
                <a:solidFill>
                  <a:srgbClr val="92D050"/>
                </a:solidFill>
              </a:rPr>
              <a:t>           4.2 Short and long run cost curves.</a:t>
            </a:r>
          </a:p>
          <a:p>
            <a:endParaRPr lang="en-US" sz="2400" dirty="0" smtClean="0"/>
          </a:p>
          <a:p>
            <a:r>
              <a:rPr lang="en-US" sz="2400" dirty="0" smtClean="0"/>
              <a:t>           </a:t>
            </a:r>
            <a:r>
              <a:rPr lang="en-US" sz="2400" dirty="0" smtClean="0">
                <a:solidFill>
                  <a:srgbClr val="FF0000"/>
                </a:solidFill>
              </a:rPr>
              <a:t>4.3 Modern approach of cost curves.</a:t>
            </a:r>
          </a:p>
          <a:p>
            <a:endParaRPr lang="en-US" sz="2400" dirty="0" smtClean="0"/>
          </a:p>
          <a:p>
            <a:r>
              <a:rPr lang="en-US" sz="2400" dirty="0" smtClean="0"/>
              <a:t>           </a:t>
            </a:r>
            <a:r>
              <a:rPr lang="en-US" sz="2400" dirty="0" smtClean="0">
                <a:solidFill>
                  <a:srgbClr val="00B0F0"/>
                </a:solidFill>
              </a:rPr>
              <a:t>4.4 Revenue – Total, Average and Marginal revenue - Revenue curves in perfect competition and imperfect   competition.</a:t>
            </a:r>
            <a:endParaRPr lang="en-US" b="1" dirty="0">
              <a:solidFill>
                <a:srgbClr val="00B0F0"/>
              </a:solidFill>
            </a:endParaRPr>
          </a:p>
          <a:p>
            <a:pPr algn="ctr"/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990600" y="762000"/>
            <a:ext cx="7239000" cy="5105400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447800" y="990600"/>
            <a:ext cx="6553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800" b="1" dirty="0" smtClean="0">
              <a:solidFill>
                <a:srgbClr val="FF0000"/>
              </a:solidFill>
            </a:endParaRPr>
          </a:p>
          <a:p>
            <a:pPr algn="ctr"/>
            <a:endParaRPr lang="en-US" sz="2800" b="1" dirty="0" smtClean="0">
              <a:solidFill>
                <a:srgbClr val="FF0000"/>
              </a:solidFill>
            </a:endParaRPr>
          </a:p>
          <a:p>
            <a:pPr algn="ctr"/>
            <a:endParaRPr lang="en-US" sz="28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2800" b="1" dirty="0" smtClean="0">
                <a:solidFill>
                  <a:srgbClr val="7030A0"/>
                </a:solidFill>
              </a:rPr>
              <a:t>SEM – II</a:t>
            </a:r>
          </a:p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MACRO ECONOMICS</a:t>
            </a:r>
          </a:p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PAPER NO - II </a:t>
            </a:r>
          </a:p>
          <a:p>
            <a:pPr algn="ctr"/>
            <a:endParaRPr lang="en-US" sz="28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/>
            </a:r>
            <a:br>
              <a:rPr lang="en-US" sz="2800" dirty="0" smtClean="0">
                <a:solidFill>
                  <a:srgbClr val="FF0000"/>
                </a:solidFill>
              </a:rPr>
            </a:br>
            <a:endParaRPr lang="en-US" sz="2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990600" y="609600"/>
            <a:ext cx="7239000" cy="5410200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295400" y="609600"/>
            <a:ext cx="67818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400" b="1" dirty="0" smtClean="0">
              <a:solidFill>
                <a:srgbClr val="7030A0"/>
              </a:solidFill>
            </a:endParaRPr>
          </a:p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Unit No – 1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Perfect competition</a:t>
            </a:r>
          </a:p>
          <a:p>
            <a:r>
              <a:rPr lang="en-US" sz="2400" b="1" dirty="0" smtClean="0"/>
              <a:t>	</a:t>
            </a:r>
            <a:r>
              <a:rPr lang="en-US" sz="2400" b="1" dirty="0" smtClean="0">
                <a:solidFill>
                  <a:srgbClr val="0070C0"/>
                </a:solidFill>
              </a:rPr>
              <a:t>1.1 </a:t>
            </a:r>
            <a:r>
              <a:rPr lang="en-US" sz="2400" dirty="0" smtClean="0">
                <a:solidFill>
                  <a:srgbClr val="0070C0"/>
                </a:solidFill>
              </a:rPr>
              <a:t>Meaning -Equilibrium of firm in short run and long run.</a:t>
            </a:r>
          </a:p>
          <a:p>
            <a:endParaRPr lang="en-US" sz="2400" dirty="0" smtClean="0"/>
          </a:p>
          <a:p>
            <a:r>
              <a:rPr lang="en-US" sz="2400" b="1" dirty="0" smtClean="0"/>
              <a:t>	</a:t>
            </a:r>
            <a:r>
              <a:rPr lang="en-US" sz="2400" b="1" dirty="0" smtClean="0">
                <a:solidFill>
                  <a:srgbClr val="00B0F0"/>
                </a:solidFill>
              </a:rPr>
              <a:t>1.2 </a:t>
            </a:r>
            <a:r>
              <a:rPr lang="en-US" sz="2400" dirty="0" smtClean="0">
                <a:solidFill>
                  <a:srgbClr val="00B0F0"/>
                </a:solidFill>
              </a:rPr>
              <a:t>Equilibrium of industry in short run and long run.</a:t>
            </a:r>
          </a:p>
          <a:p>
            <a:endParaRPr lang="en-US" sz="2400" dirty="0" smtClean="0"/>
          </a:p>
          <a:p>
            <a:r>
              <a:rPr lang="en-US" sz="2400" b="1" dirty="0" smtClean="0"/>
              <a:t>	</a:t>
            </a:r>
            <a:r>
              <a:rPr lang="en-US" sz="2400" b="1" dirty="0" smtClean="0">
                <a:solidFill>
                  <a:srgbClr val="FF0000"/>
                </a:solidFill>
              </a:rPr>
              <a:t>1.3 </a:t>
            </a:r>
            <a:r>
              <a:rPr lang="en-US" sz="2400" dirty="0" smtClean="0">
                <a:solidFill>
                  <a:srgbClr val="FF0000"/>
                </a:solidFill>
              </a:rPr>
              <a:t>Measuring producer’s surplus</a:t>
            </a:r>
          </a:p>
          <a:p>
            <a:endParaRPr lang="en-US" sz="2400" dirty="0" smtClean="0"/>
          </a:p>
          <a:p>
            <a:r>
              <a:rPr lang="en-US" sz="2400" b="1" dirty="0" smtClean="0"/>
              <a:t>	</a:t>
            </a:r>
            <a:r>
              <a:rPr lang="en-US" sz="2400" b="1" dirty="0" smtClean="0">
                <a:solidFill>
                  <a:srgbClr val="00B050"/>
                </a:solidFill>
              </a:rPr>
              <a:t>1.4 </a:t>
            </a:r>
            <a:r>
              <a:rPr lang="en-US" sz="2400" dirty="0" smtClean="0">
                <a:solidFill>
                  <a:srgbClr val="00B050"/>
                </a:solidFill>
              </a:rPr>
              <a:t>perfect competition.</a:t>
            </a:r>
          </a:p>
          <a:p>
            <a:endParaRPr lang="en-US" sz="2400" b="1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990600" y="609600"/>
            <a:ext cx="7239000" cy="5410200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990600" y="685800"/>
            <a:ext cx="7239000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400" b="1" dirty="0" smtClean="0">
              <a:solidFill>
                <a:srgbClr val="7030A0"/>
              </a:solidFill>
            </a:endParaRPr>
          </a:p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Unit No - 2 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Monopoly</a:t>
            </a:r>
          </a:p>
          <a:p>
            <a:pPr algn="ctr"/>
            <a:r>
              <a:rPr lang="en-US" sz="2400" b="1" dirty="0" smtClean="0">
                <a:solidFill>
                  <a:srgbClr val="FFC000"/>
                </a:solidFill>
              </a:rPr>
              <a:t>2.1 </a:t>
            </a:r>
            <a:r>
              <a:rPr lang="en-US" sz="2400" dirty="0" smtClean="0">
                <a:solidFill>
                  <a:srgbClr val="FFC000"/>
                </a:solidFill>
              </a:rPr>
              <a:t>Meaning. Price determination under monopoly</a:t>
            </a:r>
          </a:p>
          <a:p>
            <a:endParaRPr lang="en-US" sz="2400" dirty="0" smtClean="0"/>
          </a:p>
          <a:p>
            <a:r>
              <a:rPr lang="en-US" sz="2400" b="1" dirty="0" smtClean="0"/>
              <a:t>     </a:t>
            </a:r>
            <a:r>
              <a:rPr lang="en-US" sz="2400" b="1" dirty="0" smtClean="0">
                <a:solidFill>
                  <a:srgbClr val="92D050"/>
                </a:solidFill>
              </a:rPr>
              <a:t>2.2</a:t>
            </a:r>
            <a:r>
              <a:rPr lang="en-US" sz="2400" b="1" dirty="0" smtClean="0"/>
              <a:t> </a:t>
            </a:r>
            <a:r>
              <a:rPr lang="en-US" sz="2400" dirty="0" smtClean="0">
                <a:solidFill>
                  <a:srgbClr val="92D050"/>
                </a:solidFill>
              </a:rPr>
              <a:t>Concept and types of price discrimination.</a:t>
            </a:r>
          </a:p>
          <a:p>
            <a:endParaRPr lang="en-US" sz="2400" dirty="0" smtClean="0"/>
          </a:p>
          <a:p>
            <a:r>
              <a:rPr lang="en-US" sz="2400" b="1" dirty="0" smtClean="0"/>
              <a:t>     </a:t>
            </a:r>
            <a:r>
              <a:rPr lang="en-US" sz="2400" b="1" dirty="0" smtClean="0">
                <a:solidFill>
                  <a:srgbClr val="00B0F0"/>
                </a:solidFill>
              </a:rPr>
              <a:t>2.3 </a:t>
            </a:r>
            <a:r>
              <a:rPr lang="en-US" sz="2400" dirty="0" smtClean="0">
                <a:solidFill>
                  <a:srgbClr val="00B0F0"/>
                </a:solidFill>
              </a:rPr>
              <a:t>Measurement of monopoly power.</a:t>
            </a:r>
          </a:p>
          <a:p>
            <a:endParaRPr lang="en-US" sz="2000" dirty="0" smtClean="0"/>
          </a:p>
          <a:p>
            <a:r>
              <a:rPr lang="en-US" sz="2000" b="1" dirty="0" smtClean="0"/>
              <a:t>	</a:t>
            </a:r>
            <a:endParaRPr lang="en-US" sz="20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990600" y="609600"/>
            <a:ext cx="7239000" cy="5410200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990600" y="609600"/>
            <a:ext cx="7315200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400" b="1" dirty="0" smtClean="0">
              <a:solidFill>
                <a:srgbClr val="7030A0"/>
              </a:solidFill>
            </a:endParaRPr>
          </a:p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Unit NO – 3 </a:t>
            </a:r>
          </a:p>
          <a:p>
            <a:pPr algn="ctr"/>
            <a:r>
              <a:rPr lang="en-US" sz="2400" b="1" dirty="0" smtClean="0">
                <a:solidFill>
                  <a:srgbClr val="00B0F0"/>
                </a:solidFill>
              </a:rPr>
              <a:t>Monopolistic competition and Oligopoly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3.1 </a:t>
            </a:r>
            <a:r>
              <a:rPr lang="en-US" sz="2400" dirty="0" smtClean="0">
                <a:solidFill>
                  <a:srgbClr val="FF0000"/>
                </a:solidFill>
              </a:rPr>
              <a:t>Monopolistic competition – Characteristics</a:t>
            </a:r>
          </a:p>
          <a:p>
            <a:endParaRPr lang="en-US" sz="2000" b="1" dirty="0" smtClean="0"/>
          </a:p>
          <a:p>
            <a:r>
              <a:rPr lang="en-US" sz="2000" b="1" dirty="0" smtClean="0">
                <a:solidFill>
                  <a:srgbClr val="7030A0"/>
                </a:solidFill>
              </a:rPr>
              <a:t>            </a:t>
            </a:r>
            <a:r>
              <a:rPr lang="en-US" sz="2400" b="1" dirty="0" smtClean="0">
                <a:solidFill>
                  <a:srgbClr val="7030A0"/>
                </a:solidFill>
              </a:rPr>
              <a:t>3.2 </a:t>
            </a:r>
            <a:r>
              <a:rPr lang="en-US" sz="2400" dirty="0" smtClean="0">
                <a:solidFill>
                  <a:srgbClr val="7030A0"/>
                </a:solidFill>
              </a:rPr>
              <a:t>Equilibrium of firm in short run and </a:t>
            </a:r>
            <a:r>
              <a:rPr lang="en-US" sz="2400" dirty="0" err="1" smtClean="0">
                <a:solidFill>
                  <a:srgbClr val="7030A0"/>
                </a:solidFill>
              </a:rPr>
              <a:t>longrun</a:t>
            </a:r>
            <a:r>
              <a:rPr lang="en-US" sz="2400" dirty="0" smtClean="0">
                <a:solidFill>
                  <a:srgbClr val="7030A0"/>
                </a:solidFill>
              </a:rPr>
              <a:t>.</a:t>
            </a:r>
          </a:p>
          <a:p>
            <a:endParaRPr lang="en-US" sz="2400" dirty="0" smtClean="0"/>
          </a:p>
          <a:p>
            <a:r>
              <a:rPr lang="en-US" sz="2400" b="1" dirty="0" smtClean="0"/>
              <a:t>          </a:t>
            </a:r>
            <a:r>
              <a:rPr lang="en-US" sz="2400" b="1" dirty="0" smtClean="0">
                <a:solidFill>
                  <a:srgbClr val="0070C0"/>
                </a:solidFill>
              </a:rPr>
              <a:t>3.3</a:t>
            </a:r>
            <a:r>
              <a:rPr lang="en-US" sz="2400" b="1" dirty="0" smtClean="0"/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Oligopoly market- Characteristics. Price determination in Oligopoly market.</a:t>
            </a:r>
          </a:p>
          <a:p>
            <a:endParaRPr lang="en-US" sz="2000" dirty="0" smtClean="0"/>
          </a:p>
          <a:p>
            <a:r>
              <a:rPr lang="en-US" sz="2000" b="1" dirty="0" smtClean="0">
                <a:solidFill>
                  <a:srgbClr val="FF0000"/>
                </a:solidFill>
              </a:rPr>
              <a:t>          </a:t>
            </a:r>
            <a:r>
              <a:rPr lang="en-US" sz="2400" b="1" dirty="0" smtClean="0">
                <a:solidFill>
                  <a:srgbClr val="FF0000"/>
                </a:solidFill>
              </a:rPr>
              <a:t>3.4 </a:t>
            </a:r>
            <a:r>
              <a:rPr lang="en-US" sz="2400" dirty="0" smtClean="0">
                <a:solidFill>
                  <a:srgbClr val="FF0000"/>
                </a:solidFill>
              </a:rPr>
              <a:t>Price war, Price leadership and kinky demand curve.</a:t>
            </a:r>
          </a:p>
          <a:p>
            <a:pPr algn="ctr"/>
            <a:endParaRPr lang="en-US" sz="2000" dirty="0" smtClean="0"/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211</Words>
  <Application>Microsoft Office PowerPoint</Application>
  <PresentationFormat>On-screen Show (4:3)</PresentationFormat>
  <Paragraphs>97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Admin</cp:lastModifiedBy>
  <cp:revision>131</cp:revision>
  <dcterms:created xsi:type="dcterms:W3CDTF">2019-11-19T03:59:35Z</dcterms:created>
  <dcterms:modified xsi:type="dcterms:W3CDTF">2023-09-15T02:30:29Z</dcterms:modified>
</cp:coreProperties>
</file>