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18B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D7CF-527E-4991-8260-E1272BFC792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0125-1957-4E62-BF89-649D24A5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4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D7CF-527E-4991-8260-E1272BFC792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0125-1957-4E62-BF89-649D24A5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5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D7CF-527E-4991-8260-E1272BFC792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0125-1957-4E62-BF89-649D24A5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5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D7CF-527E-4991-8260-E1272BFC792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0125-1957-4E62-BF89-649D24A5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3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D7CF-527E-4991-8260-E1272BFC792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0125-1957-4E62-BF89-649D24A5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1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D7CF-527E-4991-8260-E1272BFC792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0125-1957-4E62-BF89-649D24A5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1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D7CF-527E-4991-8260-E1272BFC792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0125-1957-4E62-BF89-649D24A5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4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D7CF-527E-4991-8260-E1272BFC792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0125-1957-4E62-BF89-649D24A5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2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D7CF-527E-4991-8260-E1272BFC792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0125-1957-4E62-BF89-649D24A5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8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D7CF-527E-4991-8260-E1272BFC792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0125-1957-4E62-BF89-649D24A5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5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D7CF-527E-4991-8260-E1272BFC792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0125-1957-4E62-BF89-649D24A5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6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DD7CF-527E-4991-8260-E1272BFC792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00125-1957-4E62-BF89-649D24A5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6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4" y="2632501"/>
            <a:ext cx="228747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5329" y="304800"/>
            <a:ext cx="6513871" cy="2293477"/>
          </a:xfrm>
          <a:ln w="28575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ahila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Mahavidyalaya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Karad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Department of Home Science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133600"/>
            <a:ext cx="4953000" cy="1752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3518B0"/>
                </a:solidFill>
                <a:latin typeface="Times New Roman" pitchFamily="18" charset="0"/>
                <a:cs typeface="Times New Roman" pitchFamily="18" charset="0"/>
              </a:rPr>
              <a:t>Welcome to</a:t>
            </a:r>
          </a:p>
          <a:p>
            <a:r>
              <a:rPr lang="en-US" b="1" dirty="0" smtClean="0">
                <a:solidFill>
                  <a:srgbClr val="3518B0"/>
                </a:solidFill>
                <a:latin typeface="Times New Roman" pitchFamily="18" charset="0"/>
                <a:cs typeface="Times New Roman" pitchFamily="18" charset="0"/>
              </a:rPr>
              <a:t>B.A. II Semester 3</a:t>
            </a:r>
          </a:p>
          <a:p>
            <a:r>
              <a:rPr lang="en-US" b="1" dirty="0" smtClean="0">
                <a:solidFill>
                  <a:srgbClr val="3518B0"/>
                </a:solidFill>
                <a:latin typeface="Times New Roman" pitchFamily="18" charset="0"/>
                <a:cs typeface="Times New Roman" pitchFamily="18" charset="0"/>
              </a:rPr>
              <a:t>Home </a:t>
            </a:r>
            <a:r>
              <a:rPr lang="en-US" b="1" dirty="0" smtClean="0">
                <a:solidFill>
                  <a:srgbClr val="3518B0"/>
                </a:solidFill>
                <a:latin typeface="Times New Roman" pitchFamily="18" charset="0"/>
                <a:cs typeface="Times New Roman" pitchFamily="18" charset="0"/>
              </a:rPr>
              <a:t>Science Paper III</a:t>
            </a:r>
            <a:endParaRPr lang="en-US" b="1" dirty="0">
              <a:solidFill>
                <a:srgbClr val="3518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5646003"/>
            <a:ext cx="4648200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518B0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400" b="1" dirty="0" err="1" smtClean="0">
                <a:solidFill>
                  <a:srgbClr val="3518B0"/>
                </a:solidFill>
                <a:latin typeface="Times New Roman" pitchFamily="18" charset="0"/>
                <a:cs typeface="Times New Roman" pitchFamily="18" charset="0"/>
              </a:rPr>
              <a:t>Ila</a:t>
            </a:r>
            <a:r>
              <a:rPr lang="en-US" sz="2400" b="1" dirty="0" smtClean="0">
                <a:solidFill>
                  <a:srgbClr val="3518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518B0"/>
                </a:solidFill>
                <a:latin typeface="Times New Roman" pitchFamily="18" charset="0"/>
                <a:cs typeface="Times New Roman" pitchFamily="18" charset="0"/>
              </a:rPr>
              <a:t>Jogi</a:t>
            </a:r>
            <a:endParaRPr lang="en-US" sz="2400" b="1" dirty="0" smtClean="0">
              <a:solidFill>
                <a:srgbClr val="3518B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Head, Department of Home Science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" y="4710880"/>
            <a:ext cx="3445809" cy="214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4432300" cy="121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3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198" y="274638"/>
            <a:ext cx="5943601" cy="1143000"/>
          </a:xfrm>
          <a:ln w="28575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Paper III: Basics of Interior Design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268" y="1600200"/>
            <a:ext cx="5946932" cy="4763167"/>
          </a:xfrm>
          <a:ln w="28575">
            <a:solidFill>
              <a:srgbClr val="00B050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Module 1:</a:t>
            </a:r>
            <a:r>
              <a:rPr lang="en-IN" b="1" dirty="0">
                <a:solidFill>
                  <a:srgbClr val="002060"/>
                </a:solidFill>
              </a:rPr>
              <a:t>Basics of Interior </a:t>
            </a:r>
            <a:r>
              <a:rPr lang="en-IN" b="1" dirty="0" smtClean="0">
                <a:solidFill>
                  <a:srgbClr val="002060"/>
                </a:solidFill>
              </a:rPr>
              <a:t>Design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IN" dirty="0" smtClean="0">
                <a:solidFill>
                  <a:srgbClr val="002060"/>
                </a:solidFill>
              </a:rPr>
              <a:t>1.1 Elements </a:t>
            </a:r>
            <a:r>
              <a:rPr lang="en-IN" dirty="0">
                <a:solidFill>
                  <a:srgbClr val="002060"/>
                </a:solidFill>
              </a:rPr>
              <a:t>of </a:t>
            </a:r>
            <a:r>
              <a:rPr lang="en-IN" dirty="0" smtClean="0">
                <a:solidFill>
                  <a:srgbClr val="002060"/>
                </a:solidFill>
              </a:rPr>
              <a:t>Arts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1.2 </a:t>
            </a:r>
            <a:r>
              <a:rPr lang="en-IN" dirty="0" smtClean="0">
                <a:solidFill>
                  <a:srgbClr val="002060"/>
                </a:solidFill>
              </a:rPr>
              <a:t>Principles </a:t>
            </a:r>
            <a:r>
              <a:rPr lang="en-IN" dirty="0">
                <a:solidFill>
                  <a:srgbClr val="002060"/>
                </a:solidFill>
              </a:rPr>
              <a:t>of Design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IN" dirty="0" smtClean="0">
                <a:solidFill>
                  <a:srgbClr val="002060"/>
                </a:solidFill>
              </a:rPr>
              <a:t>     </a:t>
            </a:r>
          </a:p>
          <a:p>
            <a:pPr marL="0" indent="0">
              <a:buNone/>
            </a:pP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   1.3 Application </a:t>
            </a:r>
            <a:r>
              <a:rPr lang="en-IN" dirty="0">
                <a:solidFill>
                  <a:srgbClr val="002060"/>
                </a:solidFill>
              </a:rPr>
              <a:t>of  elements and 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          </a:t>
            </a:r>
            <a:r>
              <a:rPr lang="en-IN" dirty="0" smtClean="0">
                <a:solidFill>
                  <a:srgbClr val="002060"/>
                </a:solidFill>
              </a:rPr>
              <a:t>principles </a:t>
            </a:r>
            <a:r>
              <a:rPr lang="en-IN" dirty="0">
                <a:solidFill>
                  <a:srgbClr val="002060"/>
                </a:solidFill>
              </a:rPr>
              <a:t>of </a:t>
            </a:r>
            <a:r>
              <a:rPr lang="en-IN" dirty="0" smtClean="0">
                <a:solidFill>
                  <a:srgbClr val="002060"/>
                </a:solidFill>
              </a:rPr>
              <a:t>design </a:t>
            </a:r>
            <a:r>
              <a:rPr lang="en-IN" dirty="0">
                <a:solidFill>
                  <a:srgbClr val="002060"/>
                </a:solidFill>
              </a:rPr>
              <a:t>in Interior 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          </a:t>
            </a:r>
            <a:r>
              <a:rPr lang="en-IN" dirty="0" smtClean="0">
                <a:solidFill>
                  <a:srgbClr val="002060"/>
                </a:solidFill>
              </a:rPr>
              <a:t>Decoration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7960"/>
            <a:ext cx="3124198" cy="217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3124199" cy="213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8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2439" y="427038"/>
            <a:ext cx="4448561" cy="944562"/>
          </a:xfrm>
          <a:ln w="28575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/>
            </a:r>
            <a:br>
              <a:rPr lang="en-IN" b="1" dirty="0" smtClean="0">
                <a:solidFill>
                  <a:srgbClr val="FF0000"/>
                </a:solidFill>
              </a:rPr>
            </a:br>
            <a:r>
              <a:rPr lang="en-IN" b="1" dirty="0" smtClean="0">
                <a:solidFill>
                  <a:srgbClr val="FF0000"/>
                </a:solidFill>
              </a:rPr>
              <a:t>Module </a:t>
            </a:r>
            <a:r>
              <a:rPr lang="en-IN" b="1" dirty="0" smtClean="0">
                <a:solidFill>
                  <a:srgbClr val="FF0000"/>
                </a:solidFill>
              </a:rPr>
              <a:t>2: </a:t>
            </a:r>
            <a:r>
              <a:rPr lang="en-IN" b="1" dirty="0" smtClean="0">
                <a:solidFill>
                  <a:srgbClr val="FF0000"/>
                </a:solidFill>
              </a:rPr>
              <a:t>Colour</a:t>
            </a:r>
            <a:r>
              <a:rPr lang="en-IN" b="1" dirty="0" smtClean="0">
                <a:solidFill>
                  <a:srgbClr val="FF0000"/>
                </a:solidFill>
              </a:rPr>
              <a:t>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03437"/>
            <a:ext cx="5867400" cy="4525963"/>
          </a:xfrm>
          <a:ln w="28575">
            <a:solidFill>
              <a:srgbClr val="00B050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rgbClr val="3518B0"/>
                </a:solidFill>
              </a:rPr>
              <a:t>2.1 </a:t>
            </a:r>
            <a:r>
              <a:rPr lang="en-IN" dirty="0">
                <a:solidFill>
                  <a:srgbClr val="3518B0"/>
                </a:solidFill>
              </a:rPr>
              <a:t>Colour- Definition and </a:t>
            </a:r>
            <a:r>
              <a:rPr lang="en-IN" dirty="0" smtClean="0">
                <a:solidFill>
                  <a:srgbClr val="3518B0"/>
                </a:solidFill>
              </a:rPr>
              <a:t>Importance</a:t>
            </a:r>
          </a:p>
          <a:p>
            <a:pPr marL="0" indent="0">
              <a:buNone/>
            </a:pPr>
            <a:endParaRPr lang="en-US" dirty="0">
              <a:solidFill>
                <a:srgbClr val="3518B0"/>
              </a:solidFill>
            </a:endParaRPr>
          </a:p>
          <a:p>
            <a:pPr marL="0" indent="0">
              <a:buNone/>
            </a:pPr>
            <a:r>
              <a:rPr lang="en-IN" dirty="0" smtClean="0">
                <a:solidFill>
                  <a:srgbClr val="3518B0"/>
                </a:solidFill>
              </a:rPr>
              <a:t>2.2 </a:t>
            </a:r>
            <a:r>
              <a:rPr lang="en-IN" dirty="0">
                <a:solidFill>
                  <a:srgbClr val="3518B0"/>
                </a:solidFill>
              </a:rPr>
              <a:t>Dimensions of </a:t>
            </a:r>
            <a:r>
              <a:rPr lang="en-IN" dirty="0" smtClean="0">
                <a:solidFill>
                  <a:srgbClr val="3518B0"/>
                </a:solidFill>
              </a:rPr>
              <a:t>colour</a:t>
            </a:r>
          </a:p>
          <a:p>
            <a:pPr marL="0" indent="0">
              <a:buNone/>
            </a:pPr>
            <a:endParaRPr lang="en-IN" dirty="0" smtClean="0">
              <a:solidFill>
                <a:srgbClr val="3518B0"/>
              </a:solidFill>
            </a:endParaRPr>
          </a:p>
          <a:p>
            <a:pPr marL="0" indent="0">
              <a:buNone/>
            </a:pPr>
            <a:r>
              <a:rPr lang="en-IN" dirty="0" smtClean="0">
                <a:solidFill>
                  <a:srgbClr val="3518B0"/>
                </a:solidFill>
              </a:rPr>
              <a:t>2.3 </a:t>
            </a:r>
            <a:r>
              <a:rPr lang="en-IN" dirty="0">
                <a:solidFill>
                  <a:srgbClr val="3518B0"/>
                </a:solidFill>
              </a:rPr>
              <a:t>Classification of colour </a:t>
            </a:r>
            <a:endParaRPr lang="en-US" dirty="0" smtClean="0">
              <a:solidFill>
                <a:srgbClr val="3518B0"/>
              </a:solidFill>
              <a:effectLst/>
            </a:endParaRPr>
          </a:p>
          <a:p>
            <a:pPr marL="0" indent="0">
              <a:buNone/>
            </a:pPr>
            <a:endParaRPr lang="en-IN" dirty="0" smtClean="0">
              <a:solidFill>
                <a:srgbClr val="3518B0"/>
              </a:solidFill>
            </a:endParaRPr>
          </a:p>
          <a:p>
            <a:pPr marL="0" indent="0">
              <a:buNone/>
            </a:pPr>
            <a:r>
              <a:rPr lang="en-IN" dirty="0" smtClean="0">
                <a:solidFill>
                  <a:srgbClr val="3518B0"/>
                </a:solidFill>
              </a:rPr>
              <a:t>2.4 </a:t>
            </a:r>
            <a:r>
              <a:rPr lang="en-IN" dirty="0">
                <a:solidFill>
                  <a:srgbClr val="3518B0"/>
                </a:solidFill>
              </a:rPr>
              <a:t>Colour schemes and Harmonies/ </a:t>
            </a:r>
            <a:r>
              <a:rPr lang="en-IN" dirty="0" smtClean="0">
                <a:solidFill>
                  <a:srgbClr val="3518B0"/>
                </a:solidFill>
              </a:rPr>
              <a:t> </a:t>
            </a:r>
          </a:p>
          <a:p>
            <a:pPr marL="0" indent="0">
              <a:buNone/>
            </a:pPr>
            <a:r>
              <a:rPr lang="en-IN" dirty="0">
                <a:solidFill>
                  <a:srgbClr val="3518B0"/>
                </a:solidFill>
              </a:rPr>
              <a:t> </a:t>
            </a:r>
            <a:r>
              <a:rPr lang="en-IN" dirty="0" smtClean="0">
                <a:solidFill>
                  <a:srgbClr val="3518B0"/>
                </a:solidFill>
              </a:rPr>
              <a:t>      </a:t>
            </a:r>
            <a:r>
              <a:rPr lang="en-IN" dirty="0" smtClean="0">
                <a:solidFill>
                  <a:srgbClr val="3518B0"/>
                </a:solidFill>
              </a:rPr>
              <a:t>Effects </a:t>
            </a:r>
            <a:r>
              <a:rPr lang="en-IN" dirty="0">
                <a:solidFill>
                  <a:srgbClr val="3518B0"/>
                </a:solidFill>
              </a:rPr>
              <a:t>of </a:t>
            </a:r>
            <a:r>
              <a:rPr lang="en-IN" dirty="0" smtClean="0">
                <a:solidFill>
                  <a:srgbClr val="3518B0"/>
                </a:solidFill>
              </a:rPr>
              <a:t>colour</a:t>
            </a:r>
          </a:p>
          <a:p>
            <a:r>
              <a:rPr lang="en-US" dirty="0" smtClean="0">
                <a:solidFill>
                  <a:srgbClr val="3518B0"/>
                </a:solidFill>
              </a:rPr>
              <a:t>Link:     </a:t>
            </a:r>
            <a:r>
              <a:rPr lang="en-US" dirty="0" smtClean="0">
                <a:solidFill>
                  <a:srgbClr val="3518B0"/>
                </a:solidFill>
              </a:rPr>
              <a:t>https://www.youtube.com/watch?v=-GHlQqIzWas</a:t>
            </a:r>
            <a:endParaRPr lang="en-US" dirty="0">
              <a:solidFill>
                <a:srgbClr val="3518B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053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3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143000"/>
          </a:xfrm>
          <a:ln>
            <a:solidFill>
              <a:srgbClr val="3518B0"/>
            </a:solidFill>
          </a:ln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/>
            </a:r>
            <a:br>
              <a:rPr lang="en-IN" b="1" dirty="0" smtClean="0">
                <a:solidFill>
                  <a:srgbClr val="FF0000"/>
                </a:solidFill>
              </a:rPr>
            </a:br>
            <a:r>
              <a:rPr lang="en-IN" b="1" dirty="0" smtClean="0">
                <a:solidFill>
                  <a:srgbClr val="FF0000"/>
                </a:solidFill>
              </a:rPr>
              <a:t>Module </a:t>
            </a:r>
            <a:r>
              <a:rPr lang="en-IN" b="1" dirty="0" smtClean="0">
                <a:solidFill>
                  <a:srgbClr val="FF0000"/>
                </a:solidFill>
              </a:rPr>
              <a:t>3: Furniture Arrangement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4876800"/>
          </a:xfrm>
          <a:ln>
            <a:solidFill>
              <a:srgbClr val="3518B0"/>
            </a:solidFill>
          </a:ln>
        </p:spPr>
        <p:txBody>
          <a:bodyPr>
            <a:normAutofit lnSpcReduction="10000"/>
          </a:bodyPr>
          <a:lstStyle/>
          <a:p>
            <a:r>
              <a:rPr lang="en-IN" dirty="0" smtClean="0">
                <a:solidFill>
                  <a:srgbClr val="3518B0"/>
                </a:solidFill>
              </a:rPr>
              <a:t>3.1 </a:t>
            </a:r>
            <a:r>
              <a:rPr lang="en-IN" dirty="0">
                <a:solidFill>
                  <a:srgbClr val="3518B0"/>
                </a:solidFill>
              </a:rPr>
              <a:t>Importance and</a:t>
            </a:r>
            <a:r>
              <a:rPr lang="en-IN" b="1" dirty="0">
                <a:solidFill>
                  <a:srgbClr val="3518B0"/>
                </a:solidFill>
              </a:rPr>
              <a:t> </a:t>
            </a:r>
            <a:r>
              <a:rPr lang="en-IN" dirty="0">
                <a:solidFill>
                  <a:srgbClr val="3518B0"/>
                </a:solidFill>
              </a:rPr>
              <a:t>Types of </a:t>
            </a:r>
            <a:r>
              <a:rPr lang="en-IN" dirty="0" smtClean="0">
                <a:solidFill>
                  <a:srgbClr val="3518B0"/>
                </a:solidFill>
              </a:rPr>
              <a:t>Furniture</a:t>
            </a:r>
          </a:p>
          <a:p>
            <a:pPr marL="0" indent="0">
              <a:buNone/>
            </a:pPr>
            <a:endParaRPr lang="en-US" dirty="0">
              <a:solidFill>
                <a:srgbClr val="3518B0"/>
              </a:solidFill>
            </a:endParaRPr>
          </a:p>
          <a:p>
            <a:r>
              <a:rPr lang="en-IN" dirty="0">
                <a:solidFill>
                  <a:srgbClr val="3518B0"/>
                </a:solidFill>
              </a:rPr>
              <a:t>3.2 Selection of </a:t>
            </a:r>
            <a:r>
              <a:rPr lang="en-IN" dirty="0" smtClean="0">
                <a:solidFill>
                  <a:srgbClr val="3518B0"/>
                </a:solidFill>
              </a:rPr>
              <a:t>Furniture</a:t>
            </a:r>
          </a:p>
          <a:p>
            <a:pPr marL="0" indent="0">
              <a:buNone/>
            </a:pPr>
            <a:endParaRPr lang="en-US" dirty="0">
              <a:solidFill>
                <a:srgbClr val="3518B0"/>
              </a:solidFill>
            </a:endParaRPr>
          </a:p>
          <a:p>
            <a:r>
              <a:rPr lang="en-IN" dirty="0">
                <a:solidFill>
                  <a:srgbClr val="3518B0"/>
                </a:solidFill>
              </a:rPr>
              <a:t>3.4 Care of </a:t>
            </a:r>
            <a:r>
              <a:rPr lang="en-IN" dirty="0" smtClean="0">
                <a:solidFill>
                  <a:srgbClr val="3518B0"/>
                </a:solidFill>
              </a:rPr>
              <a:t>furniture</a:t>
            </a:r>
          </a:p>
          <a:p>
            <a:pPr marL="0" indent="0">
              <a:buNone/>
            </a:pPr>
            <a:endParaRPr lang="en-US" dirty="0">
              <a:solidFill>
                <a:srgbClr val="3518B0"/>
              </a:solidFill>
            </a:endParaRPr>
          </a:p>
          <a:p>
            <a:r>
              <a:rPr lang="en-IN" dirty="0">
                <a:solidFill>
                  <a:srgbClr val="3518B0"/>
                </a:solidFill>
              </a:rPr>
              <a:t>3.4 Furniture arrangement in different </a:t>
            </a:r>
            <a:r>
              <a:rPr lang="en-IN" dirty="0" smtClean="0">
                <a:solidFill>
                  <a:srgbClr val="3518B0"/>
                </a:solidFill>
              </a:rPr>
              <a:t>rooms</a:t>
            </a:r>
            <a:endParaRPr lang="en-US" dirty="0">
              <a:solidFill>
                <a:srgbClr val="3518B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276225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" y="4267200"/>
            <a:ext cx="262096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2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2132" y="304800"/>
            <a:ext cx="5604668" cy="1676400"/>
          </a:xfrm>
          <a:ln w="28575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Module 4: Flower arrangement and Flower Decoration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133" y="2133600"/>
            <a:ext cx="5757068" cy="4525963"/>
          </a:xfrm>
          <a:ln w="28575"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b="1" dirty="0">
                <a:solidFill>
                  <a:srgbClr val="3518B0"/>
                </a:solidFill>
              </a:rPr>
              <a:t>	      </a:t>
            </a:r>
            <a:endParaRPr lang="en-IN" b="1" dirty="0" smtClean="0">
              <a:solidFill>
                <a:srgbClr val="3518B0"/>
              </a:solidFill>
            </a:endParaRPr>
          </a:p>
          <a:p>
            <a:r>
              <a:rPr lang="en-IN" dirty="0" smtClean="0">
                <a:solidFill>
                  <a:srgbClr val="3518B0"/>
                </a:solidFill>
              </a:rPr>
              <a:t>4.1 </a:t>
            </a:r>
            <a:r>
              <a:rPr lang="en-IN" dirty="0">
                <a:solidFill>
                  <a:srgbClr val="3518B0"/>
                </a:solidFill>
              </a:rPr>
              <a:t>Importance of Flower Arrangement and Flower Decoration</a:t>
            </a:r>
            <a:endParaRPr lang="en-US" dirty="0" smtClean="0">
              <a:solidFill>
                <a:srgbClr val="3518B0"/>
              </a:solidFill>
              <a:effectLst/>
            </a:endParaRPr>
          </a:p>
          <a:p>
            <a:r>
              <a:rPr lang="en-IN" dirty="0">
                <a:solidFill>
                  <a:srgbClr val="3518B0"/>
                </a:solidFill>
              </a:rPr>
              <a:t>4.2 Material used for Flower Arrangement and Flower Decoration </a:t>
            </a:r>
            <a:endParaRPr lang="en-US" dirty="0" smtClean="0">
              <a:solidFill>
                <a:srgbClr val="3518B0"/>
              </a:solidFill>
              <a:effectLst/>
            </a:endParaRPr>
          </a:p>
          <a:p>
            <a:r>
              <a:rPr lang="en-IN" dirty="0">
                <a:solidFill>
                  <a:srgbClr val="3518B0"/>
                </a:solidFill>
              </a:rPr>
              <a:t>4.3 Types of   Flower Arrangement and Flower Decoration</a:t>
            </a:r>
            <a:endParaRPr lang="en-US" dirty="0">
              <a:solidFill>
                <a:srgbClr val="3518B0"/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6" y="4151313"/>
            <a:ext cx="2706687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5" y="2435225"/>
            <a:ext cx="28590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0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3800475" cy="575404"/>
          </a:xfrm>
          <a:ln w="28575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Practical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1942219"/>
            <a:ext cx="3147391" cy="240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884" y="5181600"/>
            <a:ext cx="1257116" cy="167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9" y="4343400"/>
            <a:ext cx="3448050" cy="24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4525963"/>
          </a:xfrm>
          <a:ln>
            <a:solidFill>
              <a:srgbClr val="3518B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IN" dirty="0">
                <a:solidFill>
                  <a:srgbClr val="3518B0"/>
                </a:solidFill>
              </a:rPr>
              <a:t>1. Preparation of Primary, Secondary and Tertiary colour and Colour wheel</a:t>
            </a:r>
            <a:endParaRPr lang="en-US" dirty="0">
              <a:solidFill>
                <a:srgbClr val="3518B0"/>
              </a:solidFill>
            </a:endParaRPr>
          </a:p>
          <a:p>
            <a:r>
              <a:rPr lang="en-IN" dirty="0">
                <a:solidFill>
                  <a:srgbClr val="3518B0"/>
                </a:solidFill>
              </a:rPr>
              <a:t>2. Preparation of colour scheme</a:t>
            </a:r>
            <a:endParaRPr lang="en-US" dirty="0">
              <a:solidFill>
                <a:srgbClr val="3518B0"/>
              </a:solidFill>
            </a:endParaRPr>
          </a:p>
          <a:p>
            <a:r>
              <a:rPr lang="en-IN" dirty="0">
                <a:solidFill>
                  <a:srgbClr val="3518B0"/>
                </a:solidFill>
              </a:rPr>
              <a:t>3. Preparation of Colour Hue</a:t>
            </a:r>
            <a:endParaRPr lang="en-US" dirty="0">
              <a:solidFill>
                <a:srgbClr val="3518B0"/>
              </a:solidFill>
            </a:endParaRPr>
          </a:p>
          <a:p>
            <a:r>
              <a:rPr lang="en-IN" dirty="0">
                <a:solidFill>
                  <a:srgbClr val="3518B0"/>
                </a:solidFill>
              </a:rPr>
              <a:t>4. Demonstration and Preparation of Types of Flower arrangement</a:t>
            </a:r>
            <a:endParaRPr lang="en-US" dirty="0">
              <a:solidFill>
                <a:srgbClr val="3518B0"/>
              </a:solidFill>
            </a:endParaRPr>
          </a:p>
          <a:p>
            <a:r>
              <a:rPr lang="en-IN" dirty="0">
                <a:solidFill>
                  <a:srgbClr val="3518B0"/>
                </a:solidFill>
              </a:rPr>
              <a:t>5. Demonstration and Preparation of Types of Flower decoration</a:t>
            </a:r>
            <a:endParaRPr lang="en-US" dirty="0">
              <a:solidFill>
                <a:srgbClr val="3518B0"/>
              </a:solidFill>
            </a:endParaRPr>
          </a:p>
          <a:p>
            <a:r>
              <a:rPr lang="en-IN" dirty="0">
                <a:solidFill>
                  <a:srgbClr val="3518B0"/>
                </a:solidFill>
              </a:rPr>
              <a:t>6. Visit to Furniture shop/Mall/Manufacturing unit</a:t>
            </a:r>
            <a:endParaRPr lang="en-US" dirty="0">
              <a:solidFill>
                <a:srgbClr val="3518B0"/>
              </a:solidFill>
            </a:endParaRPr>
          </a:p>
          <a:p>
            <a:endParaRPr lang="en-US" dirty="0">
              <a:solidFill>
                <a:srgbClr val="3518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172</Words>
  <Application>Microsoft Office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Mahila Mahavidyalaya, Karad Department of Home Science</vt:lpstr>
      <vt:lpstr>Paper III: Basics of Interior Design</vt:lpstr>
      <vt:lpstr> Module 2: Colour </vt:lpstr>
      <vt:lpstr> Module 3: Furniture Arrangement </vt:lpstr>
      <vt:lpstr>Module 4: Flower arrangement and Flower Decoration </vt:lpstr>
      <vt:lpstr>Practical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Mahila Mahavidyalaya, Karad Department of Home Science</dc:title>
  <dc:creator>Admin</dc:creator>
  <cp:lastModifiedBy>Admin</cp:lastModifiedBy>
  <cp:revision>13</cp:revision>
  <dcterms:created xsi:type="dcterms:W3CDTF">2020-08-06T02:32:51Z</dcterms:created>
  <dcterms:modified xsi:type="dcterms:W3CDTF">2020-08-12T06:21:16Z</dcterms:modified>
</cp:coreProperties>
</file>