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63" r:id="rId7"/>
    <p:sldId id="269" r:id="rId8"/>
    <p:sldId id="264" r:id="rId9"/>
    <p:sldId id="265" r:id="rId10"/>
    <p:sldId id="268" r:id="rId11"/>
    <p:sldId id="270" r:id="rId12"/>
    <p:sldId id="27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1EFB5B-D43F-493E-850D-FF5A5189EC73}" type="datetimeFigureOut">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EFB5B-D43F-493E-850D-FF5A5189EC73}" type="datetimeFigureOut">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EFB5B-D43F-493E-850D-FF5A5189EC73}" type="datetimeFigureOut">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1EFB5B-D43F-493E-850D-FF5A5189EC73}" type="datetimeFigureOut">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1EFB5B-D43F-493E-850D-FF5A5189EC73}" type="datetimeFigureOut">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EFB5B-D43F-493E-850D-FF5A5189EC73}" type="datetimeFigureOut">
              <a:rPr lang="en-US" smtClean="0"/>
              <a:pPr/>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1EFB5B-D43F-493E-850D-FF5A5189EC73}" type="datetimeFigureOut">
              <a:rPr lang="en-US" smtClean="0"/>
              <a:pPr/>
              <a:t>5/24/2018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1EFB5B-D43F-493E-850D-FF5A5189EC73}" type="datetimeFigureOut">
              <a:rPr lang="en-US" smtClean="0"/>
              <a:pPr/>
              <a:t>5/24/2018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EFB5B-D43F-493E-850D-FF5A5189EC73}" type="datetimeFigureOut">
              <a:rPr lang="en-US" smtClean="0"/>
              <a:pPr/>
              <a:t>5/24/2018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1EFB5B-D43F-493E-850D-FF5A5189EC73}" type="datetimeFigureOut">
              <a:rPr lang="en-US" smtClean="0"/>
              <a:pPr/>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1EFB5B-D43F-493E-850D-FF5A5189EC73}" type="datetimeFigureOut">
              <a:rPr lang="en-US" smtClean="0"/>
              <a:pPr/>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A92B5-2F4B-4F86-835B-42EDEDCEC0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EFB5B-D43F-493E-850D-FF5A5189EC73}" type="datetimeFigureOut">
              <a:rPr lang="en-US" smtClean="0"/>
              <a:pPr/>
              <a:t>5/24/2018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A92B5-2F4B-4F86-835B-42EDEDCEC0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hyperlink" Target="https://hi.wikipedia.org/w/index.php?title=%E0%A4%95%E0%A4%BC%E0%A4%BE%E0%A4%AB%E0%A4%BC%E0%A4%BF%E0%A4%AF%E0%A4%BE&amp;action=edit&amp;redlink=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hi.wikipedia.org/wiki/%E0%A4%B6%E0%A4%BE%E0%A4%AF%E0%A4%B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hi.wikipedia.org/w/index.php?title=%E0%A4%87%E0%A4%B0%E0%A4%BE%E0%A4%A8%E0%A5%80&amp;action=edit&amp;redlink=1" TargetMode="External"/><Relationship Id="rId3" Type="http://schemas.openxmlformats.org/officeDocument/2006/relationships/hyperlink" Target="https://hi.wikipedia.org/w/index.php?title=%E0%A4%95%E0%A4%BE%E0%A4%B5%E0%A5%8D%E0%A4%AF_%E0%A4%B5%E0%A4%BF%E0%A4%A7%E0%A4%BE&amp;action=edit&amp;redlink=1" TargetMode="External"/><Relationship Id="rId7" Type="http://schemas.openxmlformats.org/officeDocument/2006/relationships/hyperlink" Target="https://hi.wikipedia.org/wiki/%E0%A4%B8%E0%A4%82%E0%A4%97%E0%A5%80%E0%A4%A4" TargetMode="External"/><Relationship Id="rId12" Type="http://schemas.openxmlformats.org/officeDocument/2006/relationships/image" Target="../media/image7.jpeg"/><Relationship Id="rId2" Type="http://schemas.openxmlformats.org/officeDocument/2006/relationships/hyperlink" Target="https://hi.wikipedia.org/wiki/%E0%A4%85%E0%A4%B0%E0%A4%AC%E0%A5%80_%E0%A4%B8%E0%A4%BE%E0%A4%B9%E0%A4%BF%E0%A4%A4%E0%A5%8D%E0%A4%AF" TargetMode="External"/><Relationship Id="rId1" Type="http://schemas.openxmlformats.org/officeDocument/2006/relationships/slideLayout" Target="../slideLayouts/slideLayout2.xml"/><Relationship Id="rId6" Type="http://schemas.openxmlformats.org/officeDocument/2006/relationships/hyperlink" Target="https://hi.wikipedia.org/wiki/%E0%A4%B9%E0%A4%BF%E0%A4%82%E0%A4%A6%E0%A5%80_%E0%A4%B8%E0%A4%BE%E0%A4%B9%E0%A4%BF%E0%A4%A4%E0%A5%8D%E0%A4%AF" TargetMode="External"/><Relationship Id="rId11" Type="http://schemas.openxmlformats.org/officeDocument/2006/relationships/image" Target="../media/image6.jpeg"/><Relationship Id="rId5" Type="http://schemas.openxmlformats.org/officeDocument/2006/relationships/hyperlink" Target="https://hi.wikipedia.org/wiki/%E0%A4%89%E0%A4%B0%E0%A5%8D%E0%A4%A6%E0%A5%82" TargetMode="External"/><Relationship Id="rId10" Type="http://schemas.openxmlformats.org/officeDocument/2006/relationships/image" Target="../media/image5.jpeg"/><Relationship Id="rId4" Type="http://schemas.openxmlformats.org/officeDocument/2006/relationships/hyperlink" Target="https://hi.wikipedia.org/wiki/%E0%A4%AB%E0%A4%BC%E0%A4%BE%E0%A4%B0%E0%A4%B8%E0%A5%80" TargetMode="External"/><Relationship Id="rId9" Type="http://schemas.openxmlformats.org/officeDocument/2006/relationships/hyperlink" Target="https://hi.wikipedia.org/wiki/%E0%A4%AD%E0%A4%BE%E0%A4%B0%E0%A4%A4%E0%A5%80%E0%A4%AF_%E0%A4%B8%E0%A4%82%E0%A4%97%E0%A5%80%E0%A4%A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hi.wikipedia.org/wiki/%E0%A4%85%E0%A4%B0%E0%A4%AC%E0%A5%8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hi.wikipedia.org/wiki/%E0%A4%B5%E0%A4%9C%E0%A4%BC%E0%A4%A8" TargetMode="External"/><Relationship Id="rId7" Type="http://schemas.openxmlformats.org/officeDocument/2006/relationships/image" Target="../media/image10.jpeg"/><Relationship Id="rId2" Type="http://schemas.openxmlformats.org/officeDocument/2006/relationships/hyperlink" Target="https://hi.wikipedia.org/w/index.php?title=%E0%A4%AC%E0%A4%B9%E0%A4%B0&amp;action=edit&amp;redlink=1"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hi.wikipedia.org/w/index.php?title=%E0%A4%95%E0%A4%A4%E0%A4%BE&amp;action=edit&amp;redlink=1" TargetMode="External"/><Relationship Id="rId10" Type="http://schemas.openxmlformats.org/officeDocument/2006/relationships/image" Target="../media/image13.jpeg"/><Relationship Id="rId4" Type="http://schemas.openxmlformats.org/officeDocument/2006/relationships/hyperlink" Target="https://hi.wikipedia.org/wiki/%E0%A4%97%E0%A4%BC%E0%A4%9C%E0%A4%BC%E0%A4%B2" TargetMode="Externa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hi.wikipedia.org/wiki/%E0%A4%B6%E0%A5%87%E0%A4%B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90600"/>
            <a:ext cx="8153400" cy="2666999"/>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dirty="0" smtClean="0">
                <a:solidFill>
                  <a:schemeClr val="accent2">
                    <a:lumMod val="60000"/>
                    <a:lumOff val="40000"/>
                  </a:schemeClr>
                </a:solidFill>
                <a:latin typeface="Algerian" pitchFamily="82" charset="0"/>
              </a:rPr>
              <a:t> </a:t>
            </a:r>
            <a:r>
              <a:rPr lang="en-US" dirty="0" err="1" smtClean="0">
                <a:solidFill>
                  <a:schemeClr val="accent2">
                    <a:lumMod val="60000"/>
                    <a:lumOff val="40000"/>
                  </a:schemeClr>
                </a:solidFill>
                <a:latin typeface="Algerian" pitchFamily="82" charset="0"/>
              </a:rPr>
              <a:t>dr.shailaja</a:t>
            </a:r>
            <a:r>
              <a:rPr lang="en-US" dirty="0" smtClean="0">
                <a:solidFill>
                  <a:schemeClr val="accent2">
                    <a:lumMod val="60000"/>
                    <a:lumOff val="40000"/>
                  </a:schemeClr>
                </a:solidFill>
                <a:latin typeface="Algerian" pitchFamily="82" charset="0"/>
              </a:rPr>
              <a:t>   </a:t>
            </a:r>
            <a:r>
              <a:rPr lang="en-US" dirty="0" err="1" smtClean="0">
                <a:solidFill>
                  <a:schemeClr val="accent2">
                    <a:lumMod val="60000"/>
                    <a:lumOff val="40000"/>
                  </a:schemeClr>
                </a:solidFill>
                <a:latin typeface="Algerian" pitchFamily="82" charset="0"/>
              </a:rPr>
              <a:t>Ramesh</a:t>
            </a:r>
            <a:r>
              <a:rPr lang="en-US" dirty="0" smtClean="0">
                <a:solidFill>
                  <a:schemeClr val="accent2">
                    <a:lumMod val="60000"/>
                    <a:lumOff val="40000"/>
                  </a:schemeClr>
                </a:solidFill>
                <a:latin typeface="Algerian" pitchFamily="82" charset="0"/>
              </a:rPr>
              <a:t>    </a:t>
            </a:r>
            <a:r>
              <a:rPr lang="en-US" dirty="0" err="1" smtClean="0">
                <a:solidFill>
                  <a:schemeClr val="accent2">
                    <a:lumMod val="60000"/>
                    <a:lumOff val="40000"/>
                  </a:schemeClr>
                </a:solidFill>
                <a:latin typeface="Algerian" pitchFamily="82" charset="0"/>
              </a:rPr>
              <a:t>patil</a:t>
            </a:r>
            <a:r>
              <a:rPr lang="en-US" dirty="0" smtClean="0">
                <a:solidFill>
                  <a:schemeClr val="accent2">
                    <a:lumMod val="60000"/>
                    <a:lumOff val="40000"/>
                  </a:schemeClr>
                </a:solidFill>
                <a:latin typeface="Algerian" pitchFamily="82" charset="0"/>
              </a:rPr>
              <a:t/>
            </a:r>
            <a:br>
              <a:rPr lang="en-US" dirty="0" smtClean="0">
                <a:solidFill>
                  <a:schemeClr val="accent2">
                    <a:lumMod val="60000"/>
                    <a:lumOff val="40000"/>
                  </a:schemeClr>
                </a:solidFill>
                <a:latin typeface="Algerian" pitchFamily="82" charset="0"/>
              </a:rPr>
            </a:br>
            <a:r>
              <a:rPr lang="en-US" dirty="0" err="1" smtClean="0">
                <a:solidFill>
                  <a:schemeClr val="accent2">
                    <a:lumMod val="60000"/>
                    <a:lumOff val="40000"/>
                  </a:schemeClr>
                </a:solidFill>
                <a:latin typeface="Algerian" pitchFamily="82" charset="0"/>
              </a:rPr>
              <a:t>Mahila</a:t>
            </a:r>
            <a:r>
              <a:rPr lang="en-US" dirty="0" smtClean="0">
                <a:solidFill>
                  <a:schemeClr val="accent2">
                    <a:lumMod val="60000"/>
                    <a:lumOff val="40000"/>
                  </a:schemeClr>
                </a:solidFill>
                <a:latin typeface="Algerian" pitchFamily="82" charset="0"/>
              </a:rPr>
              <a:t>   </a:t>
            </a:r>
            <a:r>
              <a:rPr lang="en-US" dirty="0" err="1" smtClean="0">
                <a:solidFill>
                  <a:schemeClr val="accent2">
                    <a:lumMod val="60000"/>
                    <a:lumOff val="40000"/>
                  </a:schemeClr>
                </a:solidFill>
                <a:latin typeface="Algerian" pitchFamily="82" charset="0"/>
              </a:rPr>
              <a:t>mahavidyalaya</a:t>
            </a:r>
            <a:r>
              <a:rPr lang="en-US" dirty="0" smtClean="0">
                <a:solidFill>
                  <a:schemeClr val="accent2">
                    <a:lumMod val="60000"/>
                    <a:lumOff val="40000"/>
                  </a:schemeClr>
                </a:solidFill>
                <a:latin typeface="Algerian" pitchFamily="82" charset="0"/>
              </a:rPr>
              <a:t>, </a:t>
            </a:r>
            <a:r>
              <a:rPr lang="en-US" dirty="0" err="1" smtClean="0">
                <a:solidFill>
                  <a:schemeClr val="accent2">
                    <a:lumMod val="60000"/>
                    <a:lumOff val="40000"/>
                  </a:schemeClr>
                </a:solidFill>
                <a:latin typeface="Algerian" pitchFamily="82" charset="0"/>
              </a:rPr>
              <a:t>karad</a:t>
            </a:r>
            <a:r>
              <a:rPr lang="en-US" dirty="0" smtClean="0">
                <a:solidFill>
                  <a:schemeClr val="accent2">
                    <a:lumMod val="60000"/>
                    <a:lumOff val="40000"/>
                  </a:schemeClr>
                </a:solidFill>
                <a:latin typeface="Algerian" pitchFamily="82" charset="0"/>
              </a:rPr>
              <a:t/>
            </a:r>
            <a:br>
              <a:rPr lang="en-US" dirty="0" smtClean="0">
                <a:solidFill>
                  <a:schemeClr val="accent2">
                    <a:lumMod val="60000"/>
                    <a:lumOff val="40000"/>
                  </a:schemeClr>
                </a:solidFill>
                <a:latin typeface="Algerian" pitchFamily="82" charset="0"/>
              </a:rPr>
            </a:br>
            <a:endParaRPr lang="en-US" dirty="0"/>
          </a:p>
        </p:txBody>
      </p:sp>
      <p:sp>
        <p:nvSpPr>
          <p:cNvPr id="3" name="Subtitle 2"/>
          <p:cNvSpPr>
            <a:spLocks noGrp="1"/>
          </p:cNvSpPr>
          <p:nvPr>
            <p:ph type="subTitle" idx="1"/>
          </p:nvPr>
        </p:nvSpPr>
        <p:spPr>
          <a:xfrm>
            <a:off x="304800" y="3657600"/>
            <a:ext cx="8610600" cy="2971800"/>
          </a:xfrm>
        </p:spPr>
        <p:style>
          <a:lnRef idx="0">
            <a:schemeClr val="accent3"/>
          </a:lnRef>
          <a:fillRef idx="3">
            <a:schemeClr val="accent3"/>
          </a:fillRef>
          <a:effectRef idx="3">
            <a:schemeClr val="accent3"/>
          </a:effectRef>
          <a:fontRef idx="minor">
            <a:schemeClr val="lt1"/>
          </a:fontRef>
        </p:style>
        <p:txBody>
          <a:bodyPr>
            <a:normAutofit/>
          </a:bodyPr>
          <a:lstStyle/>
          <a:p>
            <a:r>
              <a:rPr lang="en-US" sz="4800" dirty="0" smtClean="0">
                <a:solidFill>
                  <a:srgbClr val="FF0000"/>
                </a:solidFill>
                <a:latin typeface="Algerian" pitchFamily="82" charset="0"/>
              </a:rPr>
              <a:t>Hindi </a:t>
            </a:r>
            <a:r>
              <a:rPr lang="en-US" sz="4800" dirty="0" err="1" smtClean="0">
                <a:solidFill>
                  <a:srgbClr val="FF0000"/>
                </a:solidFill>
                <a:latin typeface="Algerian" pitchFamily="82" charset="0"/>
              </a:rPr>
              <a:t>ghazal</a:t>
            </a:r>
            <a:endParaRPr lang="en-US" sz="4800" dirty="0">
              <a:solidFill>
                <a:srgbClr val="FF0000"/>
              </a:solidFill>
              <a:latin typeface="Algerian" pitchFamily="82" charset="0"/>
            </a:endParaRPr>
          </a:p>
        </p:txBody>
      </p:sp>
      <p:pic>
        <p:nvPicPr>
          <p:cNvPr id="4" name="Picture 3" descr="https://upload.wikimedia.org/wikipedia/commons/thumb/9/90/Jagjit_Singh_%28Ghazal_Maestro%29.jpg/220px-Jagjit_Singh_%28Ghazal_Maestro%29.jpg"/>
          <p:cNvPicPr/>
          <p:nvPr/>
        </p:nvPicPr>
        <p:blipFill>
          <a:blip r:embed="rId2"/>
          <a:srcRect/>
          <a:stretch>
            <a:fillRect/>
          </a:stretch>
        </p:blipFill>
        <p:spPr bwMode="auto">
          <a:xfrm>
            <a:off x="6934200" y="3810000"/>
            <a:ext cx="1752600" cy="2743200"/>
          </a:xfrm>
          <a:prstGeom prst="rect">
            <a:avLst/>
          </a:prstGeom>
          <a:noFill/>
          <a:ln w="9525">
            <a:noFill/>
            <a:miter lim="800000"/>
            <a:headEnd/>
            <a:tailEnd/>
          </a:ln>
        </p:spPr>
      </p:pic>
      <p:pic>
        <p:nvPicPr>
          <p:cNvPr id="5" name="Picture 4" descr="Close-up of Tree Against Sky"/>
          <p:cNvPicPr/>
          <p:nvPr/>
        </p:nvPicPr>
        <p:blipFill>
          <a:blip r:embed="rId3"/>
          <a:srcRect/>
          <a:stretch>
            <a:fillRect/>
          </a:stretch>
        </p:blipFill>
        <p:spPr bwMode="auto">
          <a:xfrm>
            <a:off x="304800" y="3733800"/>
            <a:ext cx="2209800" cy="2667000"/>
          </a:xfrm>
          <a:prstGeom prst="rect">
            <a:avLst/>
          </a:prstGeom>
          <a:noFill/>
          <a:ln w="9525">
            <a:noFill/>
            <a:miter lim="800000"/>
            <a:headEnd/>
            <a:tailEnd/>
          </a:ln>
        </p:spPr>
      </p:pic>
      <p:pic>
        <p:nvPicPr>
          <p:cNvPr id="6" name="Picture 5" descr="Red Rose With Black Leaves on Grey Textile"/>
          <p:cNvPicPr/>
          <p:nvPr/>
        </p:nvPicPr>
        <p:blipFill>
          <a:blip r:embed="rId4"/>
          <a:srcRect/>
          <a:stretch>
            <a:fillRect/>
          </a:stretch>
        </p:blipFill>
        <p:spPr bwMode="auto">
          <a:xfrm>
            <a:off x="4267200" y="4419600"/>
            <a:ext cx="2667000" cy="2133600"/>
          </a:xfrm>
          <a:prstGeom prst="rect">
            <a:avLst/>
          </a:prstGeom>
          <a:noFill/>
          <a:ln w="9525">
            <a:noFill/>
            <a:miter lim="800000"/>
            <a:headEnd/>
            <a:tailEnd/>
          </a:ln>
        </p:spPr>
      </p:pic>
      <p:pic>
        <p:nvPicPr>
          <p:cNvPr id="7" name="Picture 6" descr="Pink Petaled Flower"/>
          <p:cNvPicPr/>
          <p:nvPr/>
        </p:nvPicPr>
        <p:blipFill>
          <a:blip r:embed="rId5"/>
          <a:srcRect/>
          <a:stretch>
            <a:fillRect/>
          </a:stretch>
        </p:blipFill>
        <p:spPr bwMode="auto">
          <a:xfrm flipH="1">
            <a:off x="2667000" y="4343400"/>
            <a:ext cx="1828800" cy="22098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mr-IN" dirty="0" smtClean="0"/>
              <a:t/>
            </a:r>
            <a:br>
              <a:rPr lang="mr-IN" dirty="0" smtClean="0"/>
            </a:br>
            <a:r>
              <a:rPr lang="mr-IN" dirty="0" smtClean="0"/>
              <a:t/>
            </a:r>
            <a:br>
              <a:rPr lang="mr-IN" dirty="0" smtClean="0"/>
            </a:br>
            <a:r>
              <a:rPr lang="mr-IN" dirty="0" smtClean="0"/>
              <a:t/>
            </a:r>
            <a:br>
              <a:rPr lang="mr-IN" dirty="0" smtClean="0"/>
            </a:br>
            <a:r>
              <a:rPr lang="mr-IN" dirty="0" smtClean="0"/>
              <a:t/>
            </a:r>
            <a:br>
              <a:rPr lang="mr-IN" dirty="0" smtClean="0"/>
            </a:br>
            <a:r>
              <a:rPr lang="mr-IN" dirty="0" smtClean="0">
                <a:hlinkClick r:id="rId2" tooltip="क़ाफ़िया (पृष्ठ मौजूद नहीं है)"/>
              </a:rPr>
              <a:t> क़ाफ़िया </a:t>
            </a:r>
            <a:r>
              <a:rPr lang="mr-IN" dirty="0" smtClean="0"/>
              <a:t/>
            </a:r>
            <a:br>
              <a:rPr lang="mr-IN" dirty="0" smtClean="0"/>
            </a:br>
            <a:r>
              <a:rPr lang="mr-IN" dirty="0" smtClean="0"/>
              <a:t/>
            </a:r>
            <a:br>
              <a:rPr lang="mr-IN" dirty="0" smtClean="0"/>
            </a:br>
            <a:r>
              <a:rPr lang="mr-IN" dirty="0" smtClean="0"/>
              <a:t/>
            </a:r>
            <a:br>
              <a:rPr lang="mr-IN" dirty="0" smtClean="0"/>
            </a:br>
            <a:r>
              <a:rPr lang="mr-IN" dirty="0" smtClean="0"/>
              <a:t>ग़ज़ल के शेर में तुकांत शब्दों को </a:t>
            </a:r>
            <a:r>
              <a:rPr lang="mr-IN" dirty="0" smtClean="0">
                <a:hlinkClick r:id="rId2" tooltip="क़ाफ़िया (पृष्ठ मौजूद नहीं है)"/>
              </a:rPr>
              <a:t>क़ाफ़िया</a:t>
            </a:r>
            <a:r>
              <a:rPr lang="mr-IN" dirty="0" smtClean="0"/>
              <a:t> कहा जाता है</a:t>
            </a:r>
            <a:endParaRPr lang="en-US" dirty="0"/>
          </a:p>
        </p:txBody>
      </p:sp>
      <p:sp>
        <p:nvSpPr>
          <p:cNvPr id="3" name="Content Placeholder 2"/>
          <p:cNvSpPr>
            <a:spLocks noGrp="1"/>
          </p:cNvSpPr>
          <p:nvPr>
            <p:ph idx="1"/>
          </p:nvPr>
        </p:nvSpPr>
        <p:spPr/>
        <p:style>
          <a:lnRef idx="0">
            <a:schemeClr val="accent5"/>
          </a:lnRef>
          <a:fillRef idx="3">
            <a:schemeClr val="accent5"/>
          </a:fillRef>
          <a:effectRef idx="3">
            <a:schemeClr val="accent5"/>
          </a:effectRef>
          <a:fontRef idx="minor">
            <a:schemeClr val="lt1"/>
          </a:fontRef>
        </p:style>
        <p:txBody>
          <a:bodyPr>
            <a:normAutofit/>
          </a:bodyPr>
          <a:lstStyle/>
          <a:p>
            <a:pPr>
              <a:buNone/>
            </a:pPr>
            <a:r>
              <a:rPr lang="mr-IN" dirty="0" smtClean="0">
                <a:solidFill>
                  <a:srgbClr val="C00000"/>
                </a:solidFill>
              </a:rPr>
              <a:t>शब्दो की तुक बंदी </a:t>
            </a:r>
            <a:r>
              <a:rPr lang="mr-IN" dirty="0" smtClean="0">
                <a:solidFill>
                  <a:srgbClr val="C00000"/>
                </a:solidFill>
                <a:hlinkClick r:id="rId2" tooltip="क़ाफ़िया (पृष्ठ मौजूद नहीं है)"/>
              </a:rPr>
              <a:t>क़ाफ़िया</a:t>
            </a:r>
            <a:r>
              <a:rPr lang="mr-IN" dirty="0" smtClean="0">
                <a:solidFill>
                  <a:srgbClr val="C00000"/>
                </a:solidFill>
              </a:rPr>
              <a:t> है I रदीफ से पहले </a:t>
            </a:r>
            <a:r>
              <a:rPr lang="mr-IN" dirty="0" smtClean="0">
                <a:solidFill>
                  <a:srgbClr val="C00000"/>
                </a:solidFill>
                <a:hlinkClick r:id="rId2" tooltip="क़ाफ़िया (पृष्ठ मौजूद नहीं है)"/>
              </a:rPr>
              <a:t>क़ाफ़िया</a:t>
            </a:r>
            <a:r>
              <a:rPr lang="mr-IN" dirty="0" smtClean="0">
                <a:solidFill>
                  <a:srgbClr val="C00000"/>
                </a:solidFill>
              </a:rPr>
              <a:t> आता है I उदा. </a:t>
            </a:r>
          </a:p>
          <a:p>
            <a:pPr>
              <a:buNone/>
            </a:pPr>
            <a:r>
              <a:rPr lang="mr-IN" dirty="0" smtClean="0">
                <a:solidFill>
                  <a:srgbClr val="C00000"/>
                </a:solidFill>
              </a:rPr>
              <a:t>मेरा दर्द तो नशे का गुलाम हो गया है </a:t>
            </a:r>
          </a:p>
          <a:p>
            <a:pPr>
              <a:buNone/>
            </a:pPr>
            <a:r>
              <a:rPr lang="mr-IN" dirty="0" smtClean="0">
                <a:solidFill>
                  <a:srgbClr val="C00000"/>
                </a:solidFill>
              </a:rPr>
              <a:t> </a:t>
            </a:r>
          </a:p>
          <a:p>
            <a:pPr>
              <a:buNone/>
            </a:pPr>
            <a:r>
              <a:rPr lang="mr-IN" dirty="0" smtClean="0">
                <a:solidFill>
                  <a:srgbClr val="C00000"/>
                </a:solidFill>
              </a:rPr>
              <a:t>कभी गीत बन  गया है कभी जाम हो गया है </a:t>
            </a:r>
          </a:p>
          <a:p>
            <a:pPr>
              <a:buNone/>
            </a:pPr>
            <a:r>
              <a:rPr lang="mr-IN" dirty="0" smtClean="0">
                <a:solidFill>
                  <a:srgbClr val="C00000"/>
                </a:solidFill>
              </a:rPr>
              <a:t>यह  खिलोना आम हो गया है I</a:t>
            </a:r>
          </a:p>
          <a:p>
            <a:pPr>
              <a:buNone/>
            </a:pPr>
            <a:r>
              <a:rPr lang="mr-IN" dirty="0" smtClean="0">
                <a:solidFill>
                  <a:srgbClr val="C00000"/>
                </a:solidFill>
              </a:rPr>
              <a:t>इसमे गुलाम,जाम,आम </a:t>
            </a:r>
            <a:r>
              <a:rPr lang="mr-IN" dirty="0" smtClean="0">
                <a:solidFill>
                  <a:srgbClr val="C00000"/>
                </a:solidFill>
                <a:hlinkClick r:id="rId2" tooltip="क़ाफ़िया (पृष्ठ मौजूद नहीं है)"/>
              </a:rPr>
              <a:t>क़ाफ़िया</a:t>
            </a:r>
            <a:r>
              <a:rPr lang="mr-IN" dirty="0" smtClean="0">
                <a:solidFill>
                  <a:srgbClr val="C00000"/>
                </a:solidFill>
              </a:rPr>
              <a:t> है </a:t>
            </a:r>
            <a:endParaRPr lang="en-US" dirty="0">
              <a:solidFill>
                <a:srgbClr val="C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mr-IN" dirty="0" smtClean="0"/>
              <a:t>रदीफ़</a:t>
            </a:r>
            <a:endParaRPr lang="en-US" dirty="0"/>
          </a:p>
        </p:txBody>
      </p:sp>
      <p:sp>
        <p:nvSpPr>
          <p:cNvPr id="3" name="Content Placeholder 2"/>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normAutofit/>
          </a:bodyPr>
          <a:lstStyle/>
          <a:p>
            <a:r>
              <a:rPr lang="mr-IN" sz="2400" dirty="0" smtClean="0"/>
              <a:t> शेरों में दोहराए जाने वाले शब्दों को रदीफ़ कहा जाता है। रदीफ़ हमेशा काफ़िये के बाद आता है। रदीफ़ और काफ़िया एक ही शब्द के भाग भी हो सकते हैं और बिना रदीफ़ का शेर भी हो सकता है जो काफ़िये पर समाप्त होता हो।</a:t>
            </a:r>
            <a:r>
              <a:rPr lang="mr-IN" sz="2400" baseline="30000" dirty="0" smtClean="0"/>
              <a:t> उदा.</a:t>
            </a:r>
          </a:p>
          <a:p>
            <a:r>
              <a:rPr lang="mr-IN" sz="2400" dirty="0" smtClean="0"/>
              <a:t>इसमे हम से बार बार आया है I</a:t>
            </a:r>
          </a:p>
          <a:p>
            <a:endParaRPr lang="en-US" dirty="0"/>
          </a:p>
        </p:txBody>
      </p:sp>
      <p:pic>
        <p:nvPicPr>
          <p:cNvPr id="4" name="Picture 3" descr="Sad Shayari By Broken Heart Boyfriend For Girlfriend - Sad Poetry Wallpaper"/>
          <p:cNvPicPr/>
          <p:nvPr/>
        </p:nvPicPr>
        <p:blipFill>
          <a:blip r:embed="rId2"/>
          <a:srcRect/>
          <a:stretch>
            <a:fillRect/>
          </a:stretch>
        </p:blipFill>
        <p:spPr bwMode="auto">
          <a:xfrm>
            <a:off x="609600" y="3581400"/>
            <a:ext cx="7696200" cy="2438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mr-IN" dirty="0" smtClean="0"/>
              <a:t>मक़्ता</a:t>
            </a:r>
            <a:endParaRPr lang="en-US" dirty="0"/>
          </a:p>
        </p:txBody>
      </p:sp>
      <p:sp>
        <p:nvSpPr>
          <p:cNvPr id="3" name="Content Placeholder 2"/>
          <p:cNvSpPr>
            <a:spLocks noGrp="1"/>
          </p:cNvSpPr>
          <p:nvPr>
            <p:ph idx="1"/>
          </p:nvPr>
        </p:nvSpPr>
        <p:spPr/>
        <p:style>
          <a:lnRef idx="0">
            <a:schemeClr val="accent2"/>
          </a:lnRef>
          <a:fillRef idx="3">
            <a:schemeClr val="accent2"/>
          </a:fillRef>
          <a:effectRef idx="3">
            <a:schemeClr val="accent2"/>
          </a:effectRef>
          <a:fontRef idx="minor">
            <a:schemeClr val="lt1"/>
          </a:fontRef>
        </p:style>
        <p:txBody>
          <a:bodyPr/>
          <a:lstStyle/>
          <a:p>
            <a:r>
              <a:rPr lang="mr-IN" dirty="0" smtClean="0">
                <a:solidFill>
                  <a:schemeClr val="accent6">
                    <a:lumMod val="20000"/>
                    <a:lumOff val="80000"/>
                  </a:schemeClr>
                </a:solidFill>
              </a:rPr>
              <a:t>ग़ज़ल के अंतिम शेर को मक़्ता कहते हैं। मक़्ते में सामान्यतः </a:t>
            </a:r>
            <a:r>
              <a:rPr lang="mr-IN" dirty="0" smtClean="0">
                <a:solidFill>
                  <a:schemeClr val="accent6">
                    <a:lumMod val="20000"/>
                    <a:lumOff val="80000"/>
                  </a:schemeClr>
                </a:solidFill>
                <a:hlinkClick r:id="rId2" tooltip="शायर"/>
              </a:rPr>
              <a:t>शायर</a:t>
            </a:r>
            <a:r>
              <a:rPr lang="mr-IN" dirty="0" smtClean="0">
                <a:solidFill>
                  <a:schemeClr val="accent6">
                    <a:lumMod val="20000"/>
                    <a:lumOff val="80000"/>
                  </a:schemeClr>
                </a:solidFill>
              </a:rPr>
              <a:t> अपना नाम रखता है।उदा.</a:t>
            </a:r>
          </a:p>
          <a:p>
            <a:r>
              <a:rPr lang="mr-IN" dirty="0" smtClean="0">
                <a:solidFill>
                  <a:schemeClr val="accent6">
                    <a:lumMod val="20000"/>
                    <a:lumOff val="80000"/>
                  </a:schemeClr>
                </a:solidFill>
              </a:rPr>
              <a:t>हमको मालूम है,जन्नत की हकीकत ,लेकीन</a:t>
            </a:r>
          </a:p>
          <a:p>
            <a:r>
              <a:rPr lang="mr-IN" dirty="0" smtClean="0">
                <a:solidFill>
                  <a:schemeClr val="accent6">
                    <a:lumMod val="20000"/>
                    <a:lumOff val="80000"/>
                  </a:schemeClr>
                </a:solidFill>
              </a:rPr>
              <a:t>दिल के खुश रखाने को ‘गालिब’ यह खयाल </a:t>
            </a:r>
          </a:p>
          <a:p>
            <a:r>
              <a:rPr lang="mr-IN" dirty="0" smtClean="0">
                <a:solidFill>
                  <a:schemeClr val="accent6">
                    <a:lumMod val="20000"/>
                    <a:lumOff val="80000"/>
                  </a:schemeClr>
                </a:solidFill>
              </a:rPr>
              <a:t>अच्छा है </a:t>
            </a:r>
            <a:endParaRPr lang="en-US" dirty="0">
              <a:solidFill>
                <a:schemeClr val="accent6">
                  <a:lumMod val="20000"/>
                  <a:lumOff val="8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hi-IN" dirty="0" smtClean="0"/>
              <a:t>ग़ज़ल</a:t>
            </a:r>
            <a:r>
              <a:rPr lang="mr-IN" dirty="0" smtClean="0"/>
              <a:t> </a:t>
            </a:r>
            <a:r>
              <a:rPr lang="hi-IN" dirty="0" smtClean="0"/>
              <a:t>मुक्त ज्ञानकोश विकिपीडिया से</a:t>
            </a:r>
            <a:br>
              <a:rPr lang="hi-IN" dirty="0" smtClean="0"/>
            </a:br>
            <a:endParaRPr lang="hi-IN" dirty="0"/>
          </a:p>
        </p:txBody>
      </p:sp>
      <p:sp>
        <p:nvSpPr>
          <p:cNvPr id="3" name="Content Placeholder 2"/>
          <p:cNvSpPr>
            <a:spLocks noGrp="1"/>
          </p:cNvSpPr>
          <p:nvPr>
            <p:ph idx="1"/>
          </p:nvPr>
        </p:nvSpPr>
        <p:spPr/>
        <p:style>
          <a:lnRef idx="1">
            <a:schemeClr val="accent4"/>
          </a:lnRef>
          <a:fillRef idx="3">
            <a:schemeClr val="accent4"/>
          </a:fillRef>
          <a:effectRef idx="2">
            <a:schemeClr val="accent4"/>
          </a:effectRef>
          <a:fontRef idx="minor">
            <a:schemeClr val="lt1"/>
          </a:fontRef>
        </p:style>
        <p:txBody>
          <a:bodyPr/>
          <a:lstStyle/>
          <a:p>
            <a:r>
              <a:rPr lang="hi-IN" dirty="0" smtClean="0"/>
              <a:t>यह</a:t>
            </a:r>
            <a:r>
              <a:rPr lang="hi-IN" dirty="0"/>
              <a:t> </a:t>
            </a:r>
            <a:r>
              <a:rPr lang="hi-IN" dirty="0">
                <a:hlinkClick r:id="rId2" tooltip="अरबी साहित्य"/>
              </a:rPr>
              <a:t>अरबी साहित्य</a:t>
            </a:r>
            <a:r>
              <a:rPr lang="hi-IN" dirty="0"/>
              <a:t> की प्रसिद्ध </a:t>
            </a:r>
            <a:r>
              <a:rPr lang="hi-IN" dirty="0">
                <a:hlinkClick r:id="rId3" tooltip="काव्य विधा (पृष्ठ मौजूद नहीं है)"/>
              </a:rPr>
              <a:t>काव्य विधा</a:t>
            </a:r>
            <a:r>
              <a:rPr lang="hi-IN" dirty="0"/>
              <a:t> है जो बाद में </a:t>
            </a:r>
            <a:r>
              <a:rPr lang="hi-IN" dirty="0">
                <a:hlinkClick r:id="rId4" tooltip="फ़ारसी"/>
              </a:rPr>
              <a:t>फ़ारसी</a:t>
            </a:r>
            <a:r>
              <a:rPr lang="hi-IN" dirty="0"/>
              <a:t>, </a:t>
            </a:r>
            <a:r>
              <a:rPr lang="hi-IN" dirty="0">
                <a:hlinkClick r:id="rId5" tooltip="उर्दू"/>
              </a:rPr>
              <a:t>उर्दू</a:t>
            </a:r>
            <a:r>
              <a:rPr lang="hi-IN" dirty="0"/>
              <a:t>, नेपाली और </a:t>
            </a:r>
            <a:r>
              <a:rPr lang="hi-IN" dirty="0">
                <a:hlinkClick r:id="rId6" tooltip="हिंदी साहित्य"/>
              </a:rPr>
              <a:t>हिंदी साहित्य</a:t>
            </a:r>
            <a:r>
              <a:rPr lang="hi-IN" dirty="0"/>
              <a:t> में भी बेहद लोकप्रिय हुइ। </a:t>
            </a:r>
            <a:r>
              <a:rPr lang="hi-IN" dirty="0">
                <a:hlinkClick r:id="rId7" tooltip="संगीत"/>
              </a:rPr>
              <a:t>संगीत</a:t>
            </a:r>
            <a:r>
              <a:rPr lang="hi-IN" dirty="0"/>
              <a:t> के क्षेत्र में इस विधा को गाने के लिए </a:t>
            </a:r>
            <a:r>
              <a:rPr lang="hi-IN" dirty="0">
                <a:hlinkClick r:id="rId8" tooltip="इरानी (पृष्ठ मौजूद नहीं है)"/>
              </a:rPr>
              <a:t>इरानी</a:t>
            </a:r>
            <a:r>
              <a:rPr lang="hi-IN" dirty="0"/>
              <a:t> और </a:t>
            </a:r>
            <a:r>
              <a:rPr lang="hi-IN" dirty="0">
                <a:hlinkClick r:id="rId9" tooltip="भारतीय संगीत"/>
              </a:rPr>
              <a:t>भारतीय संगीत</a:t>
            </a:r>
            <a:r>
              <a:rPr lang="hi-IN" dirty="0"/>
              <a:t> के मिश्रण से अलग शैली निर्मित </a:t>
            </a:r>
            <a:r>
              <a:rPr lang="hi-IN" dirty="0" smtClean="0"/>
              <a:t>हुई</a:t>
            </a:r>
            <a:r>
              <a:rPr lang="mr-IN" dirty="0" smtClean="0"/>
              <a:t> I</a:t>
            </a:r>
            <a:endParaRPr lang="hi-IN" dirty="0"/>
          </a:p>
          <a:p>
            <a:endParaRPr lang="en-US" dirty="0"/>
          </a:p>
        </p:txBody>
      </p:sp>
      <p:pic>
        <p:nvPicPr>
          <p:cNvPr id="5" name="Picture 4" descr="इमेज परिणाम"/>
          <p:cNvPicPr/>
          <p:nvPr/>
        </p:nvPicPr>
        <p:blipFill>
          <a:blip r:embed="rId10"/>
          <a:srcRect/>
          <a:stretch>
            <a:fillRect/>
          </a:stretch>
        </p:blipFill>
        <p:spPr bwMode="auto">
          <a:xfrm>
            <a:off x="5867400" y="4038600"/>
            <a:ext cx="2819400" cy="2133600"/>
          </a:xfrm>
          <a:prstGeom prst="rect">
            <a:avLst/>
          </a:prstGeom>
          <a:noFill/>
          <a:ln w="9525">
            <a:noFill/>
            <a:miter lim="800000"/>
            <a:headEnd/>
            <a:tailEnd/>
          </a:ln>
        </p:spPr>
      </p:pic>
      <p:pic>
        <p:nvPicPr>
          <p:cNvPr id="6" name="Picture 5" descr="इमेज परिणाम"/>
          <p:cNvPicPr/>
          <p:nvPr/>
        </p:nvPicPr>
        <p:blipFill>
          <a:blip r:embed="rId11"/>
          <a:srcRect/>
          <a:stretch>
            <a:fillRect/>
          </a:stretch>
        </p:blipFill>
        <p:spPr bwMode="auto">
          <a:xfrm>
            <a:off x="685801" y="4495800"/>
            <a:ext cx="2286000" cy="1600200"/>
          </a:xfrm>
          <a:prstGeom prst="rect">
            <a:avLst/>
          </a:prstGeom>
          <a:noFill/>
          <a:ln w="9525">
            <a:noFill/>
            <a:miter lim="800000"/>
            <a:headEnd/>
            <a:tailEnd/>
          </a:ln>
        </p:spPr>
      </p:pic>
      <p:pic>
        <p:nvPicPr>
          <p:cNvPr id="7" name="Picture 6" descr="इमेज परिणाम"/>
          <p:cNvPicPr/>
          <p:nvPr/>
        </p:nvPicPr>
        <p:blipFill>
          <a:blip r:embed="rId12"/>
          <a:srcRect/>
          <a:stretch>
            <a:fillRect/>
          </a:stretch>
        </p:blipFill>
        <p:spPr bwMode="auto">
          <a:xfrm>
            <a:off x="3200401" y="4495800"/>
            <a:ext cx="2286000" cy="1600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hi-IN" dirty="0" smtClean="0"/>
              <a:t>ग़ज़ल</a:t>
            </a:r>
            <a:endParaRPr lang="en-US" dirty="0"/>
          </a:p>
        </p:txBody>
      </p:sp>
      <p:sp>
        <p:nvSpPr>
          <p:cNvPr id="3" name="Content Placeholder 2"/>
          <p:cNvSpPr>
            <a:spLocks noGrp="1"/>
          </p:cNvSpPr>
          <p:nvPr>
            <p:ph idx="1"/>
          </p:nvPr>
        </p:nvSpPr>
        <p:spPr/>
        <p:style>
          <a:lnRef idx="0">
            <a:schemeClr val="accent6"/>
          </a:lnRef>
          <a:fillRef idx="3">
            <a:schemeClr val="accent6"/>
          </a:fillRef>
          <a:effectRef idx="3">
            <a:schemeClr val="accent6"/>
          </a:effectRef>
          <a:fontRef idx="minor">
            <a:schemeClr val="lt1"/>
          </a:fontRef>
        </p:style>
        <p:txBody>
          <a:bodyPr>
            <a:normAutofit fontScale="85000" lnSpcReduction="20000"/>
          </a:bodyPr>
          <a:lstStyle/>
          <a:p>
            <a:r>
              <a:rPr lang="mr-IN" dirty="0"/>
              <a:t>शब्दार्थ</a:t>
            </a:r>
          </a:p>
          <a:p>
            <a:r>
              <a:rPr lang="mr-IN" sz="2800" dirty="0">
                <a:hlinkClick r:id="rId2" tooltip="अरबी"/>
              </a:rPr>
              <a:t>अरबी</a:t>
            </a:r>
            <a:r>
              <a:rPr lang="mr-IN" sz="2800" dirty="0"/>
              <a:t> </a:t>
            </a:r>
            <a:r>
              <a:rPr lang="mr-IN" sz="2800" dirty="0">
                <a:solidFill>
                  <a:srgbClr val="002060"/>
                </a:solidFill>
              </a:rPr>
              <a:t>भाषा के इस शब्द का अर्थ </a:t>
            </a:r>
            <a:r>
              <a:rPr lang="mr-IN" sz="2800" dirty="0" smtClean="0">
                <a:solidFill>
                  <a:srgbClr val="002060"/>
                </a:solidFill>
              </a:rPr>
              <a:t>है </a:t>
            </a:r>
            <a:r>
              <a:rPr lang="en-US" sz="2800" dirty="0" smtClean="0">
                <a:solidFill>
                  <a:srgbClr val="002060"/>
                </a:solidFill>
              </a:rPr>
              <a:t>‘ </a:t>
            </a:r>
            <a:r>
              <a:rPr lang="mr-IN" sz="2800" dirty="0" smtClean="0">
                <a:solidFill>
                  <a:srgbClr val="002060"/>
                </a:solidFill>
              </a:rPr>
              <a:t>औरतों </a:t>
            </a:r>
            <a:r>
              <a:rPr lang="mr-IN" sz="2800" dirty="0">
                <a:solidFill>
                  <a:srgbClr val="002060"/>
                </a:solidFill>
              </a:rPr>
              <a:t>से या औरतों के बारे में बातें करना</a:t>
            </a:r>
            <a:r>
              <a:rPr lang="mr-IN" sz="2800" dirty="0" smtClean="0">
                <a:solidFill>
                  <a:srgbClr val="002060"/>
                </a:solidFill>
              </a:rPr>
              <a:t>।</a:t>
            </a:r>
            <a:r>
              <a:rPr lang="en-US" sz="2800" dirty="0" smtClean="0">
                <a:solidFill>
                  <a:srgbClr val="002060"/>
                </a:solidFill>
              </a:rPr>
              <a:t>’</a:t>
            </a:r>
            <a:endParaRPr lang="mr-IN" sz="2800" dirty="0">
              <a:solidFill>
                <a:srgbClr val="002060"/>
              </a:solidFill>
            </a:endParaRPr>
          </a:p>
          <a:p>
            <a:r>
              <a:rPr lang="mr-IN" sz="2800" dirty="0" smtClean="0">
                <a:solidFill>
                  <a:srgbClr val="FF0000"/>
                </a:solidFill>
              </a:rPr>
              <a:t>नालंदा शब्द सागर के अनुसार </a:t>
            </a:r>
          </a:p>
          <a:p>
            <a:r>
              <a:rPr lang="mr-IN" sz="2800" dirty="0" smtClean="0">
                <a:solidFill>
                  <a:srgbClr val="FF0000"/>
                </a:solidFill>
              </a:rPr>
              <a:t>फारशी और उर्दू में शृंगार रस </a:t>
            </a:r>
          </a:p>
          <a:p>
            <a:r>
              <a:rPr lang="mr-IN" sz="2800" dirty="0" smtClean="0">
                <a:solidFill>
                  <a:srgbClr val="FF0000"/>
                </a:solidFill>
              </a:rPr>
              <a:t>की कविता </a:t>
            </a:r>
            <a:r>
              <a:rPr lang="hi-IN" sz="2800" dirty="0" smtClean="0">
                <a:solidFill>
                  <a:srgbClr val="FF0000"/>
                </a:solidFill>
              </a:rPr>
              <a:t>ग़ज़ल</a:t>
            </a:r>
            <a:r>
              <a:rPr lang="mr-IN" sz="2800" dirty="0" smtClean="0">
                <a:solidFill>
                  <a:srgbClr val="FF0000"/>
                </a:solidFill>
              </a:rPr>
              <a:t> हैI</a:t>
            </a:r>
          </a:p>
          <a:p>
            <a:r>
              <a:rPr lang="mr-IN" sz="2800" dirty="0" smtClean="0">
                <a:solidFill>
                  <a:srgbClr val="FFFF00"/>
                </a:solidFill>
              </a:rPr>
              <a:t>मानक हिंदी शब्द कोश के </a:t>
            </a:r>
          </a:p>
          <a:p>
            <a:r>
              <a:rPr lang="mr-IN" sz="2800" dirty="0" smtClean="0">
                <a:solidFill>
                  <a:srgbClr val="FFFF00"/>
                </a:solidFill>
              </a:rPr>
              <a:t>अनुसार ‘वह कविता जिसमें  </a:t>
            </a:r>
          </a:p>
          <a:p>
            <a:r>
              <a:rPr lang="mr-IN" sz="2800" dirty="0" smtClean="0">
                <a:solidFill>
                  <a:srgbClr val="FFFF00"/>
                </a:solidFill>
              </a:rPr>
              <a:t>नायिका के सौन्दर्य और उसके प्रेम </a:t>
            </a:r>
          </a:p>
          <a:p>
            <a:r>
              <a:rPr lang="mr-IN" sz="2800" dirty="0" smtClean="0">
                <a:solidFill>
                  <a:srgbClr val="FFFF00"/>
                </a:solidFill>
              </a:rPr>
              <a:t>के प्रति वर्णन हो</a:t>
            </a:r>
            <a:r>
              <a:rPr lang="en-US" sz="2800" dirty="0" smtClean="0">
                <a:solidFill>
                  <a:srgbClr val="FFFF00"/>
                </a:solidFill>
              </a:rPr>
              <a:t> </a:t>
            </a:r>
            <a:r>
              <a:rPr lang="mr-IN" sz="2800" dirty="0" smtClean="0">
                <a:solidFill>
                  <a:srgbClr val="FFFF00"/>
                </a:solidFill>
              </a:rPr>
              <a:t>I’    </a:t>
            </a:r>
          </a:p>
          <a:p>
            <a:r>
              <a:rPr lang="mr-IN" sz="2800" dirty="0" smtClean="0"/>
              <a:t>   </a:t>
            </a:r>
            <a:r>
              <a:rPr lang="mr-IN" dirty="0" smtClean="0"/>
              <a:t/>
            </a:r>
            <a:br>
              <a:rPr lang="mr-IN" dirty="0" smtClean="0"/>
            </a:br>
            <a:endParaRPr lang="en-US" dirty="0"/>
          </a:p>
        </p:txBody>
      </p:sp>
      <p:pic>
        <p:nvPicPr>
          <p:cNvPr id="4" name="Picture 3" descr="Free stock photo of landscape, nature, people, water"/>
          <p:cNvPicPr/>
          <p:nvPr/>
        </p:nvPicPr>
        <p:blipFill>
          <a:blip r:embed="rId3"/>
          <a:srcRect/>
          <a:stretch>
            <a:fillRect/>
          </a:stretch>
        </p:blipFill>
        <p:spPr bwMode="auto">
          <a:xfrm>
            <a:off x="5410200" y="3200400"/>
            <a:ext cx="2895600" cy="2667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hi-IN" dirty="0" smtClean="0"/>
              <a:t>ग़ज़ल</a:t>
            </a:r>
            <a:r>
              <a:rPr lang="mr-IN" dirty="0" smtClean="0"/>
              <a:t> की परिभाषा </a:t>
            </a:r>
            <a:endParaRPr lang="en-US" dirty="0"/>
          </a:p>
        </p:txBody>
      </p:sp>
      <p:sp>
        <p:nvSpPr>
          <p:cNvPr id="3" name="Content Placeholder 2"/>
          <p:cNvSpPr>
            <a:spLocks noGrp="1"/>
          </p:cNvSpPr>
          <p:nvPr>
            <p:ph idx="1"/>
          </p:nvPr>
        </p:nvSpPr>
        <p:spPr/>
        <p:style>
          <a:lnRef idx="0">
            <a:schemeClr val="accent4"/>
          </a:lnRef>
          <a:fillRef idx="3">
            <a:schemeClr val="accent4"/>
          </a:fillRef>
          <a:effectRef idx="3">
            <a:schemeClr val="accent4"/>
          </a:effectRef>
          <a:fontRef idx="minor">
            <a:schemeClr val="lt1"/>
          </a:fontRef>
        </p:style>
        <p:txBody>
          <a:bodyPr>
            <a:normAutofit lnSpcReduction="10000"/>
          </a:bodyPr>
          <a:lstStyle/>
          <a:p>
            <a:r>
              <a:rPr lang="mr-IN" sz="2400" dirty="0" smtClean="0">
                <a:solidFill>
                  <a:schemeClr val="accent6"/>
                </a:solidFill>
              </a:rPr>
              <a:t>अंग्रेजी में कहा जाता है ‘</a:t>
            </a:r>
            <a:r>
              <a:rPr lang="en-US" sz="2400" dirty="0" smtClean="0">
                <a:solidFill>
                  <a:schemeClr val="accent6"/>
                </a:solidFill>
              </a:rPr>
              <a:t> The conversation with women.’</a:t>
            </a:r>
          </a:p>
          <a:p>
            <a:r>
              <a:rPr lang="mr-IN" sz="2400" dirty="0" smtClean="0">
                <a:solidFill>
                  <a:schemeClr val="accent5">
                    <a:lumMod val="40000"/>
                    <a:lumOff val="60000"/>
                  </a:schemeClr>
                </a:solidFill>
              </a:rPr>
              <a:t>हिंदी साहित्य कोश ‘</a:t>
            </a:r>
            <a:r>
              <a:rPr lang="hi-IN" sz="2400" dirty="0" smtClean="0">
                <a:solidFill>
                  <a:schemeClr val="accent5">
                    <a:lumMod val="40000"/>
                    <a:lumOff val="60000"/>
                  </a:schemeClr>
                </a:solidFill>
              </a:rPr>
              <a:t>ग़ज़ल</a:t>
            </a:r>
            <a:r>
              <a:rPr lang="mr-IN" sz="2400" dirty="0" smtClean="0">
                <a:solidFill>
                  <a:schemeClr val="accent5">
                    <a:lumMod val="40000"/>
                    <a:lumOff val="60000"/>
                  </a:schemeClr>
                </a:solidFill>
              </a:rPr>
              <a:t> में प्रेमभावनाओन्का चित्रण होता है और उसका शाब्दिक अर्थ है नारियो से प्रेम की बाते करना I</a:t>
            </a:r>
          </a:p>
          <a:p>
            <a:r>
              <a:rPr lang="mr-IN" sz="2400" dirty="0" smtClean="0">
                <a:solidFill>
                  <a:srgbClr val="FFFF00"/>
                </a:solidFill>
              </a:rPr>
              <a:t>फिराख गोरखी – ‘</a:t>
            </a:r>
            <a:r>
              <a:rPr lang="hi-IN" sz="2400" dirty="0" smtClean="0">
                <a:solidFill>
                  <a:srgbClr val="FFFF00"/>
                </a:solidFill>
              </a:rPr>
              <a:t>ग़ज़ल</a:t>
            </a:r>
            <a:r>
              <a:rPr lang="mr-IN" sz="2400" dirty="0" smtClean="0">
                <a:solidFill>
                  <a:srgbClr val="FFFF00"/>
                </a:solidFill>
              </a:rPr>
              <a:t> का मिजाज मूलतः </a:t>
            </a:r>
          </a:p>
          <a:p>
            <a:r>
              <a:rPr lang="mr-IN" sz="2400" dirty="0" smtClean="0">
                <a:solidFill>
                  <a:srgbClr val="FFFF00"/>
                </a:solidFill>
              </a:rPr>
              <a:t>समरपणवादी होता है I’ </a:t>
            </a:r>
          </a:p>
          <a:p>
            <a:r>
              <a:rPr lang="mr-IN" sz="2400" dirty="0" smtClean="0">
                <a:solidFill>
                  <a:schemeClr val="accent6">
                    <a:lumMod val="40000"/>
                    <a:lumOff val="60000"/>
                  </a:schemeClr>
                </a:solidFill>
              </a:rPr>
              <a:t>डा.अर्शद जमाल – ‘माशुक से बातचीत का माध्यम</a:t>
            </a:r>
          </a:p>
          <a:p>
            <a:r>
              <a:rPr lang="mr-IN" sz="2400" dirty="0" smtClean="0"/>
              <a:t>सरदार मुजावर – ‘मन के भावो को शेरो के माध्यम अभिव्यक्त करने की कला I</a:t>
            </a:r>
            <a:endParaRPr lang="en-US" sz="2400" dirty="0" smtClean="0"/>
          </a:p>
          <a:p>
            <a:pPr>
              <a:buNone/>
            </a:pPr>
            <a:r>
              <a:rPr lang="mr-IN" sz="2400" dirty="0" smtClean="0">
                <a:solidFill>
                  <a:srgbClr val="00B050"/>
                </a:solidFill>
              </a:rPr>
              <a:t>  डा.मधु खराटे – ‘</a:t>
            </a:r>
            <a:r>
              <a:rPr lang="hi-IN" sz="2400" dirty="0" smtClean="0">
                <a:solidFill>
                  <a:srgbClr val="00B050"/>
                </a:solidFill>
              </a:rPr>
              <a:t>ग़ज़ल</a:t>
            </a:r>
            <a:r>
              <a:rPr lang="mr-IN" sz="2400" dirty="0" smtClean="0">
                <a:solidFill>
                  <a:srgbClr val="00B050"/>
                </a:solidFill>
              </a:rPr>
              <a:t> वह गेयात्मक विधा है,जिसमे प्रेम की विभिन्न अवस्थiओन्का चित्रण किया जाता है I सामाजिक, राजनीतिक,हास्य –व्यंगात्मक भाव भूमि होती है I</a:t>
            </a:r>
            <a:endParaRPr lang="en-US" sz="2400" dirty="0">
              <a:solidFill>
                <a:srgbClr val="00B05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mr-IN" dirty="0" smtClean="0"/>
              <a:t>शेर </a:t>
            </a:r>
            <a:endParaRPr lang="en-US" dirty="0"/>
          </a:p>
        </p:txBody>
      </p:sp>
      <p:sp>
        <p:nvSpPr>
          <p:cNvPr id="3" name="Content Placeholder 2"/>
          <p:cNvSpPr>
            <a:spLocks noGrp="1"/>
          </p:cNvSpPr>
          <p:nvPr>
            <p:ph idx="1"/>
          </p:nvPr>
        </p:nvSpPr>
        <p:spPr/>
        <p:style>
          <a:lnRef idx="0">
            <a:schemeClr val="accent5"/>
          </a:lnRef>
          <a:fillRef idx="3">
            <a:schemeClr val="accent5"/>
          </a:fillRef>
          <a:effectRef idx="3">
            <a:schemeClr val="accent5"/>
          </a:effectRef>
          <a:fontRef idx="minor">
            <a:schemeClr val="lt1"/>
          </a:fontRef>
        </p:style>
        <p:txBody>
          <a:bodyPr>
            <a:normAutofit/>
          </a:bodyPr>
          <a:lstStyle/>
          <a:p>
            <a:r>
              <a:rPr lang="mr-IN" sz="2000" dirty="0">
                <a:solidFill>
                  <a:srgbClr val="FFFF00"/>
                </a:solidFill>
              </a:rPr>
              <a:t>ग़ज़ल एक ही </a:t>
            </a:r>
            <a:r>
              <a:rPr lang="mr-IN" sz="2000" dirty="0">
                <a:solidFill>
                  <a:srgbClr val="FFFF00"/>
                </a:solidFill>
                <a:hlinkClick r:id="rId2" tooltip="बहर (पृष्ठ मौजूद नहीं है)"/>
              </a:rPr>
              <a:t>बहर</a:t>
            </a:r>
            <a:r>
              <a:rPr lang="mr-IN" sz="2000" dirty="0">
                <a:solidFill>
                  <a:srgbClr val="FFFF00"/>
                </a:solidFill>
              </a:rPr>
              <a:t> और </a:t>
            </a:r>
            <a:r>
              <a:rPr lang="mr-IN" sz="2000" dirty="0">
                <a:solidFill>
                  <a:srgbClr val="FFFF00"/>
                </a:solidFill>
                <a:hlinkClick r:id="rId3" tooltip="वज़न"/>
              </a:rPr>
              <a:t>वज़न</a:t>
            </a:r>
            <a:r>
              <a:rPr lang="mr-IN" sz="2000" dirty="0">
                <a:solidFill>
                  <a:srgbClr val="FFFF00"/>
                </a:solidFill>
              </a:rPr>
              <a:t> के अनुसार लिखे गए शेरों का समूह है। </a:t>
            </a:r>
            <a:r>
              <a:rPr lang="mr-IN" sz="2000" dirty="0" smtClean="0">
                <a:solidFill>
                  <a:srgbClr val="FFFF00"/>
                </a:solidFill>
              </a:rPr>
              <a:t>दो पंक्तियो का एक शेर होता है I शेर का सामान्य अर्थ है बाल या केश I जिस स्त्री के</a:t>
            </a:r>
            <a:r>
              <a:rPr lang="en-US" sz="2000" dirty="0" smtClean="0">
                <a:solidFill>
                  <a:srgbClr val="FFFF00"/>
                </a:solidFill>
              </a:rPr>
              <a:t> </a:t>
            </a:r>
            <a:r>
              <a:rPr lang="mr-IN" sz="2000" dirty="0" smtClean="0">
                <a:solidFill>
                  <a:srgbClr val="FFFF00"/>
                </a:solidFill>
              </a:rPr>
              <a:t>सौन्दर्य के लिए बाल प्रमाण होते है उसी प्रकार ग़ज़ल के</a:t>
            </a:r>
            <a:r>
              <a:rPr lang="en-US" sz="2000" dirty="0" smtClean="0">
                <a:solidFill>
                  <a:srgbClr val="FFFF00"/>
                </a:solidFill>
              </a:rPr>
              <a:t> </a:t>
            </a:r>
            <a:r>
              <a:rPr lang="mr-IN" sz="2000" dirty="0" smtClean="0">
                <a:solidFill>
                  <a:srgbClr val="FFFF00"/>
                </a:solidFill>
              </a:rPr>
              <a:t>भावसौन्दर्य के लिए शेरोका जानदार होना आवश्यक है I आम तौर पर ग़ज़लों में शेरों की विषम संख्या होती है (जैसे तीन, पाँच, सात..)।</a:t>
            </a:r>
            <a:r>
              <a:rPr lang="mr-IN" sz="2000" baseline="30000" dirty="0" smtClean="0">
                <a:solidFill>
                  <a:srgbClr val="FFFF00"/>
                </a:solidFill>
                <a:hlinkClick r:id="rId4"/>
              </a:rPr>
              <a:t>[1]</a:t>
            </a:r>
            <a:r>
              <a:rPr lang="mr-IN" sz="2000" dirty="0" smtClean="0">
                <a:solidFill>
                  <a:srgbClr val="FFFF00"/>
                </a:solidFill>
              </a:rPr>
              <a:t> एक ग़ज़ल में 5 से लेकर 25 तक शेर हो सकते हैं। ये शेर एक दूसरे से स्वतंत्र होते हैं। कभी-कभी एक से अधिक शेर मिलकर अर्थ देते हैं। ऐसे शेर </a:t>
            </a:r>
            <a:r>
              <a:rPr lang="mr-IN" sz="2000" dirty="0" smtClean="0">
                <a:solidFill>
                  <a:srgbClr val="FFFF00"/>
                </a:solidFill>
                <a:hlinkClick r:id="rId5" tooltip="कता (पृष्ठ मौजूद नहीं है)"/>
              </a:rPr>
              <a:t>कता</a:t>
            </a:r>
            <a:r>
              <a:rPr lang="mr-IN" sz="2000" dirty="0" smtClean="0">
                <a:solidFill>
                  <a:srgbClr val="FFFF00"/>
                </a:solidFill>
              </a:rPr>
              <a:t> बंद कहलाते हैं। </a:t>
            </a:r>
          </a:p>
          <a:p>
            <a:r>
              <a:rPr lang="mr-IN" dirty="0" smtClean="0"/>
              <a:t> </a:t>
            </a:r>
            <a:r>
              <a:rPr lang="mr-IN" dirty="0" smtClean="0">
                <a:latin typeface="Kruti Dev 035" pitchFamily="2" charset="0"/>
              </a:rPr>
              <a:t> </a:t>
            </a:r>
            <a:endParaRPr lang="en-US" dirty="0"/>
          </a:p>
        </p:txBody>
      </p:sp>
      <p:pic>
        <p:nvPicPr>
          <p:cNvPr id="4" name="Picture 3" descr="Always"/>
          <p:cNvPicPr/>
          <p:nvPr/>
        </p:nvPicPr>
        <p:blipFill>
          <a:blip r:embed="rId6"/>
          <a:srcRect/>
          <a:stretch>
            <a:fillRect/>
          </a:stretch>
        </p:blipFill>
        <p:spPr bwMode="auto">
          <a:xfrm>
            <a:off x="609600" y="4191000"/>
            <a:ext cx="2819400" cy="2286000"/>
          </a:xfrm>
          <a:prstGeom prst="rect">
            <a:avLst/>
          </a:prstGeom>
          <a:noFill/>
          <a:ln w="9525">
            <a:noFill/>
            <a:miter lim="800000"/>
            <a:headEnd/>
            <a:tailEnd/>
          </a:ln>
        </p:spPr>
      </p:pic>
      <p:pic>
        <p:nvPicPr>
          <p:cNvPr id="5" name="Picture 4" descr="#Adarsh_Bhardwaj Shayari Poem Hindi Kavita Quote Poetry"/>
          <p:cNvPicPr/>
          <p:nvPr/>
        </p:nvPicPr>
        <p:blipFill>
          <a:blip r:embed="rId7"/>
          <a:srcRect/>
          <a:stretch>
            <a:fillRect/>
          </a:stretch>
        </p:blipFill>
        <p:spPr bwMode="auto">
          <a:xfrm>
            <a:off x="5410200" y="4114800"/>
            <a:ext cx="3733800" cy="2286000"/>
          </a:xfrm>
          <a:prstGeom prst="rect">
            <a:avLst/>
          </a:prstGeom>
          <a:noFill/>
          <a:ln w="9525">
            <a:noFill/>
            <a:miter lim="800000"/>
            <a:headEnd/>
            <a:tailEnd/>
          </a:ln>
        </p:spPr>
      </p:pic>
      <p:pic>
        <p:nvPicPr>
          <p:cNvPr id="5122" name="Picture 2" descr="True"/>
          <p:cNvPicPr>
            <a:picLocks noChangeAspect="1" noChangeArrowheads="1"/>
          </p:cNvPicPr>
          <p:nvPr/>
        </p:nvPicPr>
        <p:blipFill>
          <a:blip r:embed="rId8"/>
          <a:srcRect/>
          <a:stretch>
            <a:fillRect/>
          </a:stretch>
        </p:blipFill>
        <p:spPr bwMode="auto">
          <a:xfrm>
            <a:off x="3429000" y="4103176"/>
            <a:ext cx="2285999" cy="2295688"/>
          </a:xfrm>
          <a:prstGeom prst="rect">
            <a:avLst/>
          </a:prstGeom>
          <a:noFill/>
        </p:spPr>
      </p:pic>
      <p:pic>
        <p:nvPicPr>
          <p:cNvPr id="7" name="Picture 6" descr="Ishk-Wale-Ankho-ki-baat-Hindi-Shayari-Dil-Se"/>
          <p:cNvPicPr/>
          <p:nvPr/>
        </p:nvPicPr>
        <p:blipFill>
          <a:blip r:embed="rId9"/>
          <a:srcRect/>
          <a:stretch>
            <a:fillRect/>
          </a:stretch>
        </p:blipFill>
        <p:spPr bwMode="auto">
          <a:xfrm>
            <a:off x="457200" y="228601"/>
            <a:ext cx="3657599" cy="1219199"/>
          </a:xfrm>
          <a:prstGeom prst="rect">
            <a:avLst/>
          </a:prstGeom>
          <a:noFill/>
          <a:ln w="9525">
            <a:noFill/>
            <a:miter lim="800000"/>
            <a:headEnd/>
            <a:tailEnd/>
          </a:ln>
        </p:spPr>
      </p:pic>
      <p:pic>
        <p:nvPicPr>
          <p:cNvPr id="8" name="Picture 7" descr="Bichhad-Ke-tumse-Zindagi-Saja-Lagti-Hai-Hindi-Shayari-Dil-Se-Pictures"/>
          <p:cNvPicPr/>
          <p:nvPr/>
        </p:nvPicPr>
        <p:blipFill>
          <a:blip r:embed="rId10"/>
          <a:srcRect/>
          <a:stretch>
            <a:fillRect/>
          </a:stretch>
        </p:blipFill>
        <p:spPr bwMode="auto">
          <a:xfrm>
            <a:off x="5181600" y="304801"/>
            <a:ext cx="3581400" cy="1066799"/>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mr-IN" dirty="0" smtClean="0"/>
              <a:t>उदा.</a:t>
            </a:r>
            <a:endParaRPr lang="en-US" dirty="0"/>
          </a:p>
        </p:txBody>
      </p:sp>
      <p:pic>
        <p:nvPicPr>
          <p:cNvPr id="4" name="irc_mi" descr="इमेज हिंदी शायरी के लिए इमेज परिणाम"/>
          <p:cNvPicPr>
            <a:picLocks noGrp="1"/>
          </p:cNvPicPr>
          <p:nvPr>
            <p:ph idx="1"/>
          </p:nvPr>
        </p:nvPicPr>
        <p:blipFill>
          <a:blip r:embed="rId2"/>
          <a:srcRect/>
          <a:stretch>
            <a:fillRect/>
          </a:stretch>
        </p:blipFill>
        <p:spPr bwMode="auto">
          <a:xfrm>
            <a:off x="685800" y="1676400"/>
            <a:ext cx="7543800" cy="4876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22530" name="Object 2"/>
          <p:cNvGraphicFramePr>
            <a:graphicFrameLocks noChangeAspect="1"/>
          </p:cNvGraphicFramePr>
          <p:nvPr/>
        </p:nvGraphicFramePr>
        <p:xfrm>
          <a:off x="3384550" y="3086100"/>
          <a:ext cx="2374900" cy="685800"/>
        </p:xfrm>
        <a:graphic>
          <a:graphicData uri="http://schemas.openxmlformats.org/presentationml/2006/ole">
            <p:oleObj spid="_x0000_s22530" name="Packager Shell Object" showAsIcon="1" r:id="rId3" imgW="2375280" imgH="685800" progId="Package">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mr-IN" dirty="0" smtClean="0"/>
              <a:t>मतला</a:t>
            </a:r>
            <a:endParaRPr lang="en-US" dirty="0"/>
          </a:p>
        </p:txBody>
      </p:sp>
      <p:sp>
        <p:nvSpPr>
          <p:cNvPr id="3" name="Content Placeholder 2"/>
          <p:cNvSpPr>
            <a:spLocks noGrp="1"/>
          </p:cNvSpPr>
          <p:nvPr>
            <p:ph idx="1"/>
          </p:nvPr>
        </p:nvSpPr>
        <p:spPr/>
        <p:style>
          <a:lnRef idx="0">
            <a:schemeClr val="accent4"/>
          </a:lnRef>
          <a:fillRef idx="3">
            <a:schemeClr val="accent4"/>
          </a:fillRef>
          <a:effectRef idx="3">
            <a:schemeClr val="accent4"/>
          </a:effectRef>
          <a:fontRef idx="minor">
            <a:schemeClr val="lt1"/>
          </a:fontRef>
        </p:style>
        <p:txBody>
          <a:bodyPr/>
          <a:lstStyle/>
          <a:p>
            <a:endParaRPr lang="mr-IN" dirty="0" smtClean="0"/>
          </a:p>
          <a:p>
            <a:endParaRPr lang="en-US" dirty="0"/>
          </a:p>
        </p:txBody>
      </p:sp>
      <p:sp>
        <p:nvSpPr>
          <p:cNvPr id="4" name="Rectangle 3"/>
          <p:cNvSpPr/>
          <p:nvPr/>
        </p:nvSpPr>
        <p:spPr>
          <a:xfrm>
            <a:off x="685800" y="1828800"/>
            <a:ext cx="7772400" cy="1200329"/>
          </a:xfrm>
          <a:prstGeom prst="rect">
            <a:avLst/>
          </a:prstGeom>
        </p:spPr>
        <p:txBody>
          <a:bodyPr wrap="square">
            <a:spAutoFit/>
          </a:bodyPr>
          <a:lstStyle/>
          <a:p>
            <a:r>
              <a:rPr lang="mr-IN" sz="2400" dirty="0" smtClean="0"/>
              <a:t>इसके पहले </a:t>
            </a:r>
            <a:r>
              <a:rPr lang="mr-IN" sz="2400" dirty="0" smtClean="0">
                <a:hlinkClick r:id="rId2" tooltip="शेर"/>
              </a:rPr>
              <a:t>शेर</a:t>
            </a:r>
            <a:r>
              <a:rPr lang="mr-IN" sz="2400" dirty="0" smtClean="0"/>
              <a:t> को मतला कहते हैं। मतला का अर्थ है ‘उदय होना I”मतला से </a:t>
            </a:r>
            <a:r>
              <a:rPr lang="hi-IN" sz="2400" dirty="0" smtClean="0"/>
              <a:t>ग़ज़ल</a:t>
            </a:r>
            <a:r>
              <a:rPr lang="mr-IN" sz="2400" dirty="0" smtClean="0"/>
              <a:t> का प्रारंभ होता है I</a:t>
            </a:r>
          </a:p>
          <a:p>
            <a:endParaRPr lang="mr-IN" sz="2400" dirty="0"/>
          </a:p>
        </p:txBody>
      </p:sp>
      <p:pic>
        <p:nvPicPr>
          <p:cNvPr id="5" name="Picture 4" descr="har-karz-dosti-ka-ada"/>
          <p:cNvPicPr/>
          <p:nvPr/>
        </p:nvPicPr>
        <p:blipFill>
          <a:blip r:embed="rId3"/>
          <a:srcRect/>
          <a:stretch>
            <a:fillRect/>
          </a:stretch>
        </p:blipFill>
        <p:spPr bwMode="auto">
          <a:xfrm>
            <a:off x="990600" y="2667000"/>
            <a:ext cx="6934200" cy="3505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mr-IN" dirty="0" smtClean="0"/>
              <a:t/>
            </a:r>
            <a:br>
              <a:rPr lang="mr-IN" dirty="0" smtClean="0"/>
            </a:br>
            <a:r>
              <a:rPr lang="mr-IN" dirty="0" smtClean="0"/>
              <a:t/>
            </a:r>
            <a:br>
              <a:rPr lang="mr-IN" dirty="0" smtClean="0"/>
            </a:br>
            <a:r>
              <a:rPr lang="mr-IN" dirty="0" smtClean="0"/>
              <a:t> मिसरा – </a:t>
            </a:r>
            <a:br>
              <a:rPr lang="mr-IN" dirty="0" smtClean="0"/>
            </a:br>
            <a:r>
              <a:rPr lang="mr-IN" dirty="0" smtClean="0"/>
              <a:t/>
            </a:r>
            <a:br>
              <a:rPr lang="mr-IN" dirty="0" smtClean="0"/>
            </a:br>
            <a:r>
              <a:rPr lang="mr-IN" sz="2700" dirty="0" smtClean="0">
                <a:solidFill>
                  <a:srgbClr val="C00000"/>
                </a:solidFill>
              </a:rPr>
              <a:t>शेर की प्रत्येक पंक्ति मिसरा है I दो मिस्रो से शेर बनता हैI पहली पंक्ति मिसरा –ए –अव्वल और दुसरी मिसरा –ए –सानी है I </a:t>
            </a:r>
            <a:endParaRPr lang="en-US" sz="2700" dirty="0">
              <a:solidFill>
                <a:srgbClr val="C00000"/>
              </a:solidFill>
            </a:endParaRPr>
          </a:p>
        </p:txBody>
      </p:sp>
      <p:pic>
        <p:nvPicPr>
          <p:cNvPr id="4" name="irc_mi" descr="इमेज हिंदी शायरी के लिए इमेज परिणाम"/>
          <p:cNvPicPr>
            <a:picLocks noGrp="1"/>
          </p:cNvPicPr>
          <p:nvPr>
            <p:ph idx="1"/>
          </p:nvPr>
        </p:nvPicPr>
        <p:blipFill>
          <a:blip r:embed="rId2"/>
          <a:srcRect/>
          <a:stretch>
            <a:fillRect/>
          </a:stretch>
        </p:blipFill>
        <p:spPr bwMode="auto">
          <a:xfrm>
            <a:off x="152400" y="2743199"/>
            <a:ext cx="9296400" cy="3810001"/>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247</Words>
  <Application>Microsoft Office PowerPoint</Application>
  <PresentationFormat>On-screen Show (4:3)</PresentationFormat>
  <Paragraphs>45</Paragraphs>
  <Slides>12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Packager Shell Object</vt:lpstr>
      <vt:lpstr> dr.shailaja   Ramesh    patil Mahila   mahavidyalaya, karad </vt:lpstr>
      <vt:lpstr>ग़ज़ल मुक्त ज्ञानकोश विकिपीडिया से </vt:lpstr>
      <vt:lpstr>ग़ज़ल</vt:lpstr>
      <vt:lpstr>ग़ज़ल की परिभाषा </vt:lpstr>
      <vt:lpstr>शेर </vt:lpstr>
      <vt:lpstr>उदा.</vt:lpstr>
      <vt:lpstr>Slide 7</vt:lpstr>
      <vt:lpstr>मतला</vt:lpstr>
      <vt:lpstr>   मिसरा –   शेर की प्रत्येक पंक्ति मिसरा है I दो मिस्रो से शेर बनता हैI पहली पंक्ति मिसरा –ए –अव्वल और दुसरी मिसरा –ए –सानी है I </vt:lpstr>
      <vt:lpstr>     क़ाफ़िया    ग़ज़ल के शेर में तुकांत शब्दों को क़ाफ़िया कहा जाता है</vt:lpstr>
      <vt:lpstr>रदीफ़</vt:lpstr>
      <vt:lpstr>मक़्ता</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dr.shailaja   Ramesh    patil Mahila   mahavidyalaya, karad</dc:title>
  <dc:creator>dell</dc:creator>
  <cp:lastModifiedBy>Admin</cp:lastModifiedBy>
  <cp:revision>29</cp:revision>
  <dcterms:created xsi:type="dcterms:W3CDTF">2018-03-07T03:27:36Z</dcterms:created>
  <dcterms:modified xsi:type="dcterms:W3CDTF">2018-05-24T11:30:28Z</dcterms:modified>
</cp:coreProperties>
</file>