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sldIdLst>
    <p:sldId id="338" r:id="rId2"/>
    <p:sldId id="344" r:id="rId3"/>
    <p:sldId id="272" r:id="rId4"/>
    <p:sldId id="273" r:id="rId5"/>
    <p:sldId id="266" r:id="rId6"/>
    <p:sldId id="267" r:id="rId7"/>
    <p:sldId id="265" r:id="rId8"/>
    <p:sldId id="257" r:id="rId9"/>
    <p:sldId id="261" r:id="rId10"/>
    <p:sldId id="260" r:id="rId11"/>
    <p:sldId id="268" r:id="rId12"/>
    <p:sldId id="269" r:id="rId13"/>
    <p:sldId id="274" r:id="rId14"/>
    <p:sldId id="275" r:id="rId15"/>
    <p:sldId id="276" r:id="rId16"/>
    <p:sldId id="277" r:id="rId17"/>
    <p:sldId id="278" r:id="rId18"/>
    <p:sldId id="279" r:id="rId19"/>
    <p:sldId id="280" r:id="rId20"/>
    <p:sldId id="262" r:id="rId21"/>
    <p:sldId id="288" r:id="rId22"/>
    <p:sldId id="290" r:id="rId23"/>
    <p:sldId id="281" r:id="rId24"/>
    <p:sldId id="282" r:id="rId25"/>
    <p:sldId id="283" r:id="rId26"/>
    <p:sldId id="284" r:id="rId27"/>
    <p:sldId id="285" r:id="rId28"/>
    <p:sldId id="286" r:id="rId29"/>
    <p:sldId id="287" r:id="rId30"/>
    <p:sldId id="321" r:id="rId31"/>
    <p:sldId id="322" r:id="rId32"/>
    <p:sldId id="323" r:id="rId33"/>
    <p:sldId id="324" r:id="rId34"/>
    <p:sldId id="325" r:id="rId35"/>
    <p:sldId id="326" r:id="rId36"/>
    <p:sldId id="327" r:id="rId37"/>
    <p:sldId id="328" r:id="rId38"/>
    <p:sldId id="329" r:id="rId39"/>
    <p:sldId id="330" r:id="rId40"/>
    <p:sldId id="331" r:id="rId41"/>
    <p:sldId id="332" r:id="rId42"/>
    <p:sldId id="346" r:id="rId43"/>
    <p:sldId id="333" r:id="rId44"/>
    <p:sldId id="336" r:id="rId45"/>
    <p:sldId id="335" r:id="rId46"/>
    <p:sldId id="292"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37" r:id="rId73"/>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72"/>
    <p:penClr>
      <a:srgbClr val="FF0000"/>
    </p:penClr>
  </p:showPr>
  <p:clrMru>
    <a:srgbClr val="660066"/>
    <a:srgbClr val="008000"/>
    <a:srgbClr val="48184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582" autoAdjust="0"/>
    <p:restoredTop sz="94624" autoAdjust="0"/>
  </p:normalViewPr>
  <p:slideViewPr>
    <p:cSldViewPr>
      <p:cViewPr>
        <p:scale>
          <a:sx n="60" d="100"/>
          <a:sy n="60" d="100"/>
        </p:scale>
        <p:origin x="-360" y="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25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IN"/>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a:defRPr sz="1200"/>
            </a:lvl1pPr>
          </a:lstStyle>
          <a:p>
            <a:fld id="{104E7A02-6FF8-4306-95CE-24547D0C03CB}" type="datetimeFigureOut">
              <a:rPr lang="en-US" smtClean="0"/>
              <a:pPr/>
              <a:t>1/4/2018</a:t>
            </a:fld>
            <a:endParaRPr lang="en-IN"/>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endParaRPr lang="en-IN"/>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a:defRPr sz="1200"/>
            </a:lvl1pPr>
          </a:lstStyle>
          <a:p>
            <a:endParaRPr lang="en-IN"/>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a:defRPr sz="1200"/>
            </a:lvl1pPr>
          </a:lstStyle>
          <a:p>
            <a:fld id="{FA446A6F-7493-4139-A8A5-4249EF64AE3D}"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FA446A6F-7493-4139-A8A5-4249EF64AE3D}" type="slidenum">
              <a:rPr lang="en-IN" smtClean="0"/>
              <a:pPr/>
              <a:t>5</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76300387-D8D9-4257-B852-C2E8C120F26C}" type="datetimeFigureOut">
              <a:rPr lang="en-US" smtClean="0"/>
              <a:pPr/>
              <a:t>1/4/2018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D799FC4-7BD5-4584-BD2F-1EA96F252165}"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76300387-D8D9-4257-B852-C2E8C120F26C}" type="datetimeFigureOut">
              <a:rPr lang="en-US" smtClean="0"/>
              <a:pPr/>
              <a:t>1/4/2018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D799FC4-7BD5-4584-BD2F-1EA96F252165}"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76300387-D8D9-4257-B852-C2E8C120F26C}" type="datetimeFigureOut">
              <a:rPr lang="en-US" smtClean="0"/>
              <a:pPr/>
              <a:t>1/4/2018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D799FC4-7BD5-4584-BD2F-1EA96F252165}"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76300387-D8D9-4257-B852-C2E8C120F26C}" type="datetimeFigureOut">
              <a:rPr lang="en-US" smtClean="0"/>
              <a:pPr/>
              <a:t>1/4/2018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D799FC4-7BD5-4584-BD2F-1EA96F252165}"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300387-D8D9-4257-B852-C2E8C120F26C}" type="datetimeFigureOut">
              <a:rPr lang="en-US" smtClean="0"/>
              <a:pPr/>
              <a:t>1/4/2018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D799FC4-7BD5-4584-BD2F-1EA96F252165}"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76300387-D8D9-4257-B852-C2E8C120F26C}" type="datetimeFigureOut">
              <a:rPr lang="en-US" smtClean="0"/>
              <a:pPr/>
              <a:t>1/4/2018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D799FC4-7BD5-4584-BD2F-1EA96F252165}"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76300387-D8D9-4257-B852-C2E8C120F26C}" type="datetimeFigureOut">
              <a:rPr lang="en-US" smtClean="0"/>
              <a:pPr/>
              <a:t>1/4/2018</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4D799FC4-7BD5-4584-BD2F-1EA96F252165}"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76300387-D8D9-4257-B852-C2E8C120F26C}" type="datetimeFigureOut">
              <a:rPr lang="en-US" smtClean="0"/>
              <a:pPr/>
              <a:t>1/4/2018</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4D799FC4-7BD5-4584-BD2F-1EA96F252165}"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300387-D8D9-4257-B852-C2E8C120F26C}" type="datetimeFigureOut">
              <a:rPr lang="en-US" smtClean="0"/>
              <a:pPr/>
              <a:t>1/4/2018</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4D799FC4-7BD5-4584-BD2F-1EA96F252165}"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300387-D8D9-4257-B852-C2E8C120F26C}" type="datetimeFigureOut">
              <a:rPr lang="en-US" smtClean="0"/>
              <a:pPr/>
              <a:t>1/4/2018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D799FC4-7BD5-4584-BD2F-1EA96F252165}"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300387-D8D9-4257-B852-C2E8C120F26C}" type="datetimeFigureOut">
              <a:rPr lang="en-US" smtClean="0"/>
              <a:pPr/>
              <a:t>1/4/2018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D799FC4-7BD5-4584-BD2F-1EA96F252165}"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300387-D8D9-4257-B852-C2E8C120F26C}" type="datetimeFigureOut">
              <a:rPr lang="en-US" smtClean="0"/>
              <a:pPr/>
              <a:t>1/4/2018</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799FC4-7BD5-4584-BD2F-1EA96F252165}"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media.photobucket.com/image/welcome%20board/AngelTwinsMommy/message%20board%20tags/Welcome.png?o=10" TargetMode="External"/><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8.jpeg"/><Relationship Id="rId1" Type="http://schemas.openxmlformats.org/officeDocument/2006/relationships/slideLayout" Target="../slideLayouts/slideLayout4.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 Id="rId5" Type="http://schemas.openxmlformats.org/officeDocument/2006/relationships/image" Target="../media/image25.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1.jpeg"/><Relationship Id="rId1" Type="http://schemas.openxmlformats.org/officeDocument/2006/relationships/slideLayout" Target="../slideLayouts/slideLayout4.xml"/><Relationship Id="rId5" Type="http://schemas.openxmlformats.org/officeDocument/2006/relationships/image" Target="../media/image32.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6.jpeg"/><Relationship Id="rId2" Type="http://schemas.openxmlformats.org/officeDocument/2006/relationships/image" Target="../media/image9.jpeg"/><Relationship Id="rId1" Type="http://schemas.openxmlformats.org/officeDocument/2006/relationships/slideLayout" Target="../slideLayouts/slideLayout4.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xml"/><Relationship Id="rId6" Type="http://schemas.openxmlformats.org/officeDocument/2006/relationships/image" Target="../media/image40.jpeg"/><Relationship Id="rId5" Type="http://schemas.openxmlformats.org/officeDocument/2006/relationships/image" Target="../media/image20.jpeg"/><Relationship Id="rId4" Type="http://schemas.openxmlformats.org/officeDocument/2006/relationships/image" Target="../media/image39.jpeg"/></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xml"/><Relationship Id="rId4" Type="http://schemas.openxmlformats.org/officeDocument/2006/relationships/image" Target="../media/image45.jpeg"/></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7.xml"/><Relationship Id="rId5" Type="http://schemas.openxmlformats.org/officeDocument/2006/relationships/image" Target="../media/image66.jpeg"/><Relationship Id="rId4" Type="http://schemas.openxmlformats.org/officeDocument/2006/relationships/image" Target="../media/image65.jpeg"/></Relationships>
</file>

<file path=ppt/slides/_rels/slide45.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t1.gstatic.com/images?q=tbn:ANd9GcRVEUl_gC86YcLbjkf23qZI3diwIiPpx_IKw3SJFztHWNzHEdnC2g"/>
          <p:cNvPicPr>
            <a:picLocks noChangeAspect="1" noChangeArrowheads="1"/>
          </p:cNvPicPr>
          <p:nvPr/>
        </p:nvPicPr>
        <p:blipFill>
          <a:blip r:embed="rId2"/>
          <a:srcRect/>
          <a:stretch>
            <a:fillRect/>
          </a:stretch>
        </p:blipFill>
        <p:spPr bwMode="auto">
          <a:xfrm>
            <a:off x="0" y="4943475"/>
            <a:ext cx="2390775" cy="1914525"/>
          </a:xfrm>
          <a:prstGeom prst="rect">
            <a:avLst/>
          </a:prstGeom>
          <a:noFill/>
        </p:spPr>
      </p:pic>
      <p:pic>
        <p:nvPicPr>
          <p:cNvPr id="3076" name="Picture 4" descr="http://th237.photobucket.com/albums/ff67/AngelTwinsMommy/message%20board%20tags/th_Welcome.png">
            <a:hlinkClick r:id="rId3"/>
          </p:cNvPr>
          <p:cNvPicPr>
            <a:picLocks noChangeAspect="1" noChangeArrowheads="1"/>
          </p:cNvPicPr>
          <p:nvPr/>
        </p:nvPicPr>
        <p:blipFill>
          <a:blip r:embed="rId4"/>
          <a:srcRect/>
          <a:stretch>
            <a:fillRect/>
          </a:stretch>
        </p:blipFill>
        <p:spPr bwMode="auto">
          <a:xfrm rot="20092642">
            <a:off x="405381" y="2655548"/>
            <a:ext cx="5072098" cy="1357322"/>
          </a:xfrm>
          <a:prstGeom prst="rect">
            <a:avLst/>
          </a:prstGeom>
          <a:noFill/>
        </p:spPr>
      </p:pic>
      <p:pic>
        <p:nvPicPr>
          <p:cNvPr id="5" name="Picture 4" descr="G:\2-16-2009\DSC00344.JPG"/>
          <p:cNvPicPr>
            <a:picLocks noChangeAspect="1" noChangeArrowheads="1"/>
          </p:cNvPicPr>
          <p:nvPr/>
        </p:nvPicPr>
        <p:blipFill>
          <a:blip r:embed="rId5" cstate="print"/>
          <a:srcRect/>
          <a:stretch>
            <a:fillRect/>
          </a:stretch>
        </p:blipFill>
        <p:spPr bwMode="auto">
          <a:xfrm>
            <a:off x="5214942" y="3929066"/>
            <a:ext cx="3929058" cy="2928934"/>
          </a:xfrm>
          <a:prstGeom prst="rect">
            <a:avLst/>
          </a:prstGeom>
          <a:noFill/>
        </p:spPr>
      </p:pic>
      <p:pic>
        <p:nvPicPr>
          <p:cNvPr id="6" name="Picture 5" descr="G:\2-16-2009\DSC00341.JPG"/>
          <p:cNvPicPr>
            <a:picLocks noChangeAspect="1" noChangeArrowheads="1"/>
          </p:cNvPicPr>
          <p:nvPr/>
        </p:nvPicPr>
        <p:blipFill>
          <a:blip r:embed="rId6" cstate="print"/>
          <a:srcRect/>
          <a:stretch>
            <a:fillRect/>
          </a:stretch>
        </p:blipFill>
        <p:spPr bwMode="auto">
          <a:xfrm rot="20108082">
            <a:off x="66112" y="597692"/>
            <a:ext cx="3679185" cy="2417110"/>
          </a:xfrm>
          <a:prstGeom prst="rect">
            <a:avLst/>
          </a:prstGeom>
          <a:noFill/>
        </p:spPr>
      </p:pic>
      <p:pic>
        <p:nvPicPr>
          <p:cNvPr id="7" name="Picture 2" descr="G:\Ila Photos - 12.06.2011 297.jpg"/>
          <p:cNvPicPr>
            <a:picLocks noChangeAspect="1" noChangeArrowheads="1"/>
          </p:cNvPicPr>
          <p:nvPr/>
        </p:nvPicPr>
        <p:blipFill>
          <a:blip r:embed="rId7" cstate="print"/>
          <a:srcRect/>
          <a:stretch>
            <a:fillRect/>
          </a:stretch>
        </p:blipFill>
        <p:spPr bwMode="auto">
          <a:xfrm>
            <a:off x="6139529" y="0"/>
            <a:ext cx="3004471" cy="1643074"/>
          </a:xfrm>
          <a:prstGeom prst="rect">
            <a:avLst/>
          </a:prstGeom>
          <a:noFill/>
        </p:spPr>
      </p:pic>
      <p:pic>
        <p:nvPicPr>
          <p:cNvPr id="8" name="Picture 6" descr="G:\Ila Photos - 12.06.2011 1350.jpg"/>
          <p:cNvPicPr>
            <a:picLocks noChangeAspect="1" noChangeArrowheads="1"/>
          </p:cNvPicPr>
          <p:nvPr/>
        </p:nvPicPr>
        <p:blipFill>
          <a:blip r:embed="rId8"/>
          <a:srcRect/>
          <a:stretch>
            <a:fillRect/>
          </a:stretch>
        </p:blipFill>
        <p:spPr bwMode="auto">
          <a:xfrm>
            <a:off x="6357951" y="1714488"/>
            <a:ext cx="2786049" cy="2143140"/>
          </a:xfrm>
          <a:prstGeom prst="rect">
            <a:avLst/>
          </a:prstGeom>
          <a:noFill/>
        </p:spPr>
      </p:pic>
      <p:pic>
        <p:nvPicPr>
          <p:cNvPr id="10" name="Picture 2" descr="G:\Educational Visit - Vita Mill 3\Educational Visit - Vita Mill 3 001.jpg"/>
          <p:cNvPicPr>
            <a:picLocks noChangeAspect="1" noChangeArrowheads="1"/>
          </p:cNvPicPr>
          <p:nvPr/>
        </p:nvPicPr>
        <p:blipFill>
          <a:blip r:embed="rId9" cstate="print"/>
          <a:srcRect/>
          <a:stretch>
            <a:fillRect/>
          </a:stretch>
        </p:blipFill>
        <p:spPr bwMode="auto">
          <a:xfrm>
            <a:off x="4286248" y="0"/>
            <a:ext cx="2143140" cy="1857364"/>
          </a:xfrm>
          <a:prstGeom prst="rect">
            <a:avLst/>
          </a:prstGeom>
          <a:noFill/>
        </p:spPr>
      </p:pic>
      <p:pic>
        <p:nvPicPr>
          <p:cNvPr id="11" name="Picture 2" descr="http://t1.gstatic.com/images?q=tbn:ANd9GcTC4r2I9btzVzh5GtHu-c5hqrwBCK0y0EIIL9W4MFdFSSBodNta"/>
          <p:cNvPicPr>
            <a:picLocks noChangeAspect="1" noChangeArrowheads="1"/>
          </p:cNvPicPr>
          <p:nvPr/>
        </p:nvPicPr>
        <p:blipFill>
          <a:blip r:embed="rId10"/>
          <a:srcRect/>
          <a:stretch>
            <a:fillRect/>
          </a:stretch>
        </p:blipFill>
        <p:spPr bwMode="auto">
          <a:xfrm>
            <a:off x="2643174" y="5143513"/>
            <a:ext cx="2390775" cy="1714488"/>
          </a:xfrm>
          <a:prstGeom prst="rect">
            <a:avLst/>
          </a:prstGeom>
          <a:noFill/>
        </p:spPr>
      </p:pic>
      <p:pic>
        <p:nvPicPr>
          <p:cNvPr id="12" name="Picture 2" descr="http://t2.gstatic.com/images?q=tbn:ANd9GcR-KegyDY4yyEaxWj7fnxk-aT8gCJvOdVLudE2oaTYi7l4T39TX"/>
          <p:cNvPicPr>
            <a:picLocks noChangeAspect="1" noChangeArrowheads="1"/>
          </p:cNvPicPr>
          <p:nvPr/>
        </p:nvPicPr>
        <p:blipFill>
          <a:blip r:embed="rId11"/>
          <a:srcRect/>
          <a:stretch>
            <a:fillRect/>
          </a:stretch>
        </p:blipFill>
        <p:spPr bwMode="auto">
          <a:xfrm rot="20047541">
            <a:off x="2843857" y="3656772"/>
            <a:ext cx="2486017" cy="1194368"/>
          </a:xfrm>
          <a:prstGeom prst="rect">
            <a:avLst/>
          </a:prstGeom>
          <a:noFill/>
        </p:spPr>
      </p:pic>
    </p:spTree>
  </p:cSld>
  <p:clrMapOvr>
    <a:masterClrMapping/>
  </p:clrMapOvr>
  <p:transition advTm="19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714356"/>
            <a:ext cx="8143932" cy="5262979"/>
          </a:xfrm>
          <a:prstGeom prst="rect">
            <a:avLst/>
          </a:prstGeom>
        </p:spPr>
        <p:txBody>
          <a:bodyPr wrap="square">
            <a:spAutoFit/>
          </a:bodyPr>
          <a:lstStyle/>
          <a:p>
            <a:r>
              <a:rPr lang="en-US" sz="2400" b="1" dirty="0" smtClean="0">
                <a:solidFill>
                  <a:srgbClr val="FF0000"/>
                </a:solidFill>
                <a:latin typeface="Batang" pitchFamily="18" charset="-127"/>
                <a:ea typeface="Batang" pitchFamily="18" charset="-127"/>
              </a:rPr>
              <a:t>8. Develop self reliance and confidence.</a:t>
            </a:r>
          </a:p>
          <a:p>
            <a:endParaRPr lang="en-US" sz="2400" b="1" dirty="0">
              <a:solidFill>
                <a:srgbClr val="FF0000"/>
              </a:solidFill>
              <a:latin typeface="Batang" pitchFamily="18" charset="-127"/>
              <a:ea typeface="Batang" pitchFamily="18" charset="-127"/>
            </a:endParaRPr>
          </a:p>
          <a:p>
            <a:r>
              <a:rPr lang="en-US" sz="2400" b="1" dirty="0" smtClean="0">
                <a:solidFill>
                  <a:srgbClr val="FF0000"/>
                </a:solidFill>
                <a:latin typeface="Batang" pitchFamily="18" charset="-127"/>
                <a:ea typeface="Batang" pitchFamily="18" charset="-127"/>
              </a:rPr>
              <a:t>9. Get equipped with all the skills necessary to manage a home.</a:t>
            </a:r>
          </a:p>
          <a:p>
            <a:endParaRPr lang="en-US" sz="2400" b="1" dirty="0">
              <a:solidFill>
                <a:srgbClr val="FF0000"/>
              </a:solidFill>
              <a:latin typeface="Batang" pitchFamily="18" charset="-127"/>
              <a:ea typeface="Batang" pitchFamily="18" charset="-127"/>
            </a:endParaRPr>
          </a:p>
          <a:p>
            <a:r>
              <a:rPr lang="en-US" sz="2400" b="1" dirty="0" smtClean="0">
                <a:solidFill>
                  <a:srgbClr val="FF0000"/>
                </a:solidFill>
                <a:latin typeface="Batang" pitchFamily="18" charset="-127"/>
                <a:ea typeface="Batang" pitchFamily="18" charset="-127"/>
              </a:rPr>
              <a:t>10. Promote aesthetic appreciation in daily life.</a:t>
            </a:r>
            <a:br>
              <a:rPr lang="en-US" sz="2400" b="1" dirty="0" smtClean="0">
                <a:solidFill>
                  <a:srgbClr val="FF0000"/>
                </a:solidFill>
                <a:latin typeface="Batang" pitchFamily="18" charset="-127"/>
                <a:ea typeface="Batang" pitchFamily="18" charset="-127"/>
              </a:rPr>
            </a:br>
            <a:endParaRPr lang="en-US" sz="2400" b="1" dirty="0" smtClean="0">
              <a:solidFill>
                <a:srgbClr val="FF0000"/>
              </a:solidFill>
              <a:latin typeface="Batang" pitchFamily="18" charset="-127"/>
              <a:ea typeface="Batang" pitchFamily="18" charset="-127"/>
            </a:endParaRPr>
          </a:p>
          <a:p>
            <a:r>
              <a:rPr lang="en-US" sz="2400" b="1" dirty="0" smtClean="0">
                <a:solidFill>
                  <a:srgbClr val="FF0000"/>
                </a:solidFill>
                <a:latin typeface="Batang" pitchFamily="18" charset="-127"/>
                <a:ea typeface="Batang" pitchFamily="18" charset="-127"/>
              </a:rPr>
              <a:t>11. Develop spirit of civic consciousness.</a:t>
            </a:r>
          </a:p>
          <a:p>
            <a:r>
              <a:rPr lang="en-US" sz="2400" b="1" dirty="0" smtClean="0">
                <a:solidFill>
                  <a:srgbClr val="FF0000"/>
                </a:solidFill>
                <a:latin typeface="Batang" pitchFamily="18" charset="-127"/>
                <a:ea typeface="Batang" pitchFamily="18" charset="-127"/>
              </a:rPr>
              <a:t/>
            </a:r>
            <a:br>
              <a:rPr lang="en-US" sz="2400" b="1" dirty="0" smtClean="0">
                <a:solidFill>
                  <a:srgbClr val="FF0000"/>
                </a:solidFill>
                <a:latin typeface="Batang" pitchFamily="18" charset="-127"/>
                <a:ea typeface="Batang" pitchFamily="18" charset="-127"/>
              </a:rPr>
            </a:br>
            <a:r>
              <a:rPr lang="en-US" sz="2400" b="1" dirty="0" smtClean="0">
                <a:solidFill>
                  <a:srgbClr val="FF0000"/>
                </a:solidFill>
                <a:latin typeface="Batang" pitchFamily="18" charset="-127"/>
                <a:ea typeface="Batang" pitchFamily="18" charset="-127"/>
              </a:rPr>
              <a:t>12. Learn ways and means to supplement family income.</a:t>
            </a:r>
            <a:br>
              <a:rPr lang="en-US" sz="2400" b="1" dirty="0" smtClean="0">
                <a:solidFill>
                  <a:srgbClr val="FF0000"/>
                </a:solidFill>
                <a:latin typeface="Batang" pitchFamily="18" charset="-127"/>
                <a:ea typeface="Batang" pitchFamily="18" charset="-127"/>
              </a:rPr>
            </a:br>
            <a:endParaRPr lang="en-US" sz="2400" b="1" dirty="0" smtClean="0">
              <a:solidFill>
                <a:srgbClr val="FF0000"/>
              </a:solidFill>
              <a:latin typeface="Batang" pitchFamily="18" charset="-127"/>
              <a:ea typeface="Batang" pitchFamily="18" charset="-127"/>
            </a:endParaRPr>
          </a:p>
          <a:p>
            <a:r>
              <a:rPr lang="en-US" sz="2400" b="1" dirty="0" smtClean="0">
                <a:solidFill>
                  <a:srgbClr val="FF0000"/>
                </a:solidFill>
                <a:latin typeface="Batang" pitchFamily="18" charset="-127"/>
                <a:ea typeface="Batang" pitchFamily="18" charset="-127"/>
              </a:rPr>
              <a:t>13. Plan for leisure time and recreation. </a:t>
            </a:r>
            <a:br>
              <a:rPr lang="en-US" sz="2400" b="1" dirty="0" smtClean="0">
                <a:solidFill>
                  <a:srgbClr val="FF0000"/>
                </a:solidFill>
                <a:latin typeface="Batang" pitchFamily="18" charset="-127"/>
                <a:ea typeface="Batang" pitchFamily="18" charset="-127"/>
              </a:rPr>
            </a:br>
            <a:endParaRPr lang="en-IN" sz="2400" b="1" dirty="0">
              <a:solidFill>
                <a:srgbClr val="FF0000"/>
              </a:solidFill>
              <a:latin typeface="Batang" pitchFamily="18" charset="-127"/>
              <a:ea typeface="Batang" pitchFamily="18" charset="-127"/>
            </a:endParaRPr>
          </a:p>
        </p:txBody>
      </p:sp>
      <p:pic>
        <p:nvPicPr>
          <p:cNvPr id="3" name="Picture 2" descr="G:\Ila Photos - 12.06.2011 1345.jpg"/>
          <p:cNvPicPr>
            <a:picLocks noChangeAspect="1" noChangeArrowheads="1"/>
          </p:cNvPicPr>
          <p:nvPr/>
        </p:nvPicPr>
        <p:blipFill>
          <a:blip r:embed="rId2"/>
          <a:srcRect/>
          <a:stretch>
            <a:fillRect/>
          </a:stretch>
        </p:blipFill>
        <p:spPr bwMode="auto">
          <a:xfrm>
            <a:off x="6429388" y="4429132"/>
            <a:ext cx="2714612" cy="242886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0232" y="285728"/>
            <a:ext cx="5486567" cy="584775"/>
          </a:xfrm>
          <a:prstGeom prst="rect">
            <a:avLst/>
          </a:prstGeom>
          <a:noFill/>
        </p:spPr>
        <p:txBody>
          <a:bodyPr wrap="square" lIns="91440" tIns="45720" rIns="91440" bIns="45720">
            <a:spAutoFit/>
          </a:bodyPr>
          <a:lstStyle/>
          <a:p>
            <a:pPr algn="ctr"/>
            <a:r>
              <a:rPr lang="en-US"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Disciplines of Home Science</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Content Placeholder 4"/>
          <p:cNvSpPr>
            <a:spLocks noGrp="1"/>
          </p:cNvSpPr>
          <p:nvPr>
            <p:ph sz="half" idx="1"/>
          </p:nvPr>
        </p:nvSpPr>
        <p:spPr>
          <a:xfrm>
            <a:off x="0" y="714356"/>
            <a:ext cx="4038600" cy="2614618"/>
          </a:xfrm>
        </p:spPr>
        <p:txBody>
          <a:bodyPr/>
          <a:lstStyle/>
          <a:p>
            <a:r>
              <a:rPr lang="en-US" dirty="0" smtClean="0">
                <a:solidFill>
                  <a:srgbClr val="FF0000"/>
                </a:solidFill>
              </a:rPr>
              <a:t>Food and Nutrition</a:t>
            </a:r>
            <a:endParaRPr lang="en-IN" dirty="0">
              <a:solidFill>
                <a:srgbClr val="FF0000"/>
              </a:solidFill>
            </a:endParaRPr>
          </a:p>
        </p:txBody>
      </p:sp>
      <p:sp>
        <p:nvSpPr>
          <p:cNvPr id="6" name="Content Placeholder 5"/>
          <p:cNvSpPr>
            <a:spLocks noGrp="1"/>
          </p:cNvSpPr>
          <p:nvPr>
            <p:ph sz="half" idx="2"/>
          </p:nvPr>
        </p:nvSpPr>
        <p:spPr>
          <a:xfrm>
            <a:off x="4648200" y="928670"/>
            <a:ext cx="4038600" cy="3214711"/>
          </a:xfrm>
        </p:spPr>
        <p:txBody>
          <a:bodyPr/>
          <a:lstStyle/>
          <a:p>
            <a:r>
              <a:rPr lang="en-US" dirty="0" smtClean="0">
                <a:solidFill>
                  <a:srgbClr val="FF0000"/>
                </a:solidFill>
              </a:rPr>
              <a:t>Textiles and Clothing</a:t>
            </a:r>
            <a:endParaRPr lang="en-IN" dirty="0">
              <a:solidFill>
                <a:srgbClr val="FF0000"/>
              </a:solidFill>
            </a:endParaRPr>
          </a:p>
        </p:txBody>
      </p:sp>
      <p:sp>
        <p:nvSpPr>
          <p:cNvPr id="7" name="Content Placeholder 4"/>
          <p:cNvSpPr txBox="1">
            <a:spLocks/>
          </p:cNvSpPr>
          <p:nvPr/>
        </p:nvSpPr>
        <p:spPr>
          <a:xfrm rot="10800000" flipV="1">
            <a:off x="285720" y="3143248"/>
            <a:ext cx="4038600" cy="2714645"/>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FF0000"/>
                </a:solidFill>
                <a:effectLst/>
                <a:uLnTx/>
                <a:uFillTx/>
                <a:latin typeface="+mn-lt"/>
                <a:ea typeface="+mn-ea"/>
                <a:cs typeface="+mn-cs"/>
              </a:rPr>
              <a:t>Family Resource Management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2800" dirty="0" smtClean="0">
              <a:solidFill>
                <a:srgbClr val="FF0000"/>
              </a:solidFill>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28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IN"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Content Placeholder 4"/>
          <p:cNvSpPr txBox="1">
            <a:spLocks/>
          </p:cNvSpPr>
          <p:nvPr/>
        </p:nvSpPr>
        <p:spPr>
          <a:xfrm>
            <a:off x="4071934" y="3214686"/>
            <a:ext cx="4038600" cy="261461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FF0000"/>
                </a:solidFill>
                <a:effectLst/>
                <a:uLnTx/>
                <a:uFillTx/>
                <a:latin typeface="+mn-lt"/>
                <a:ea typeface="+mn-ea"/>
                <a:cs typeface="+mn-cs"/>
              </a:rPr>
              <a:t>Child/Human Development</a:t>
            </a:r>
            <a:endParaRPr kumimoji="0" lang="en-IN" sz="2800" b="0" i="0" u="none" strike="noStrike" kern="1200" cap="none" spc="0" normalizeH="0" baseline="0" noProof="0" dirty="0">
              <a:ln>
                <a:noFill/>
              </a:ln>
              <a:solidFill>
                <a:srgbClr val="FF0000"/>
              </a:solidFill>
              <a:effectLst/>
              <a:uLnTx/>
              <a:uFillTx/>
              <a:latin typeface="+mn-lt"/>
              <a:ea typeface="+mn-ea"/>
              <a:cs typeface="+mn-cs"/>
            </a:endParaRPr>
          </a:p>
        </p:txBody>
      </p:sp>
      <p:sp>
        <p:nvSpPr>
          <p:cNvPr id="9" name="Content Placeholder 4"/>
          <p:cNvSpPr txBox="1">
            <a:spLocks/>
          </p:cNvSpPr>
          <p:nvPr/>
        </p:nvSpPr>
        <p:spPr>
          <a:xfrm>
            <a:off x="3571868" y="4786322"/>
            <a:ext cx="2643206" cy="207167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FF0000"/>
                </a:solidFill>
                <a:effectLst/>
                <a:uLnTx/>
                <a:uFillTx/>
                <a:latin typeface="+mn-lt"/>
                <a:ea typeface="+mn-ea"/>
                <a:cs typeface="+mn-cs"/>
              </a:rPr>
              <a:t>Home Science Extension</a:t>
            </a:r>
            <a:r>
              <a:rPr kumimoji="0" lang="en-US" sz="2800" b="0" i="0" u="none" strike="noStrike" kern="1200" cap="none" spc="0" normalizeH="0" noProof="0" dirty="0" smtClean="0">
                <a:ln>
                  <a:noFill/>
                </a:ln>
                <a:solidFill>
                  <a:srgbClr val="FF0000"/>
                </a:solidFill>
                <a:effectLst/>
                <a:uLnTx/>
                <a:uFillTx/>
                <a:latin typeface="+mn-lt"/>
                <a:ea typeface="+mn-ea"/>
                <a:cs typeface="+mn-cs"/>
              </a:rPr>
              <a:t> Education</a:t>
            </a:r>
            <a:endParaRPr kumimoji="0" lang="en-IN" sz="2800" b="0" i="0" u="none" strike="noStrike" kern="1200" cap="none" spc="0" normalizeH="0" baseline="0" noProof="0" dirty="0">
              <a:ln>
                <a:noFill/>
              </a:ln>
              <a:solidFill>
                <a:srgbClr val="FF0000"/>
              </a:solidFill>
              <a:effectLst/>
              <a:uLnTx/>
              <a:uFillTx/>
              <a:latin typeface="+mn-lt"/>
              <a:ea typeface="+mn-ea"/>
              <a:cs typeface="+mn-cs"/>
            </a:endParaRPr>
          </a:p>
        </p:txBody>
      </p:sp>
      <p:pic>
        <p:nvPicPr>
          <p:cNvPr id="61442" name="Picture 2" descr="http://t1.gstatic.com/images?q=tbn:ANd9GcTC4r2I9btzVzh5GtHu-c5hqrwBCK0y0EIIL9W4MFdFSSBodNta"/>
          <p:cNvPicPr>
            <a:picLocks noChangeAspect="1" noChangeArrowheads="1"/>
          </p:cNvPicPr>
          <p:nvPr/>
        </p:nvPicPr>
        <p:blipFill>
          <a:blip r:embed="rId2"/>
          <a:srcRect/>
          <a:stretch>
            <a:fillRect/>
          </a:stretch>
        </p:blipFill>
        <p:spPr bwMode="auto">
          <a:xfrm>
            <a:off x="0" y="1142984"/>
            <a:ext cx="2390775" cy="1914525"/>
          </a:xfrm>
          <a:prstGeom prst="rect">
            <a:avLst/>
          </a:prstGeom>
          <a:noFill/>
        </p:spPr>
      </p:pic>
      <p:pic>
        <p:nvPicPr>
          <p:cNvPr id="61444" name="Picture 4" descr="http://t3.gstatic.com/images?q=tbn:ANd9GcTv2znss9gYCzebO7iM46sJlyPumdryF-j9ILd3uztbE42jCHGf"/>
          <p:cNvPicPr>
            <a:picLocks noChangeAspect="1" noChangeArrowheads="1"/>
          </p:cNvPicPr>
          <p:nvPr/>
        </p:nvPicPr>
        <p:blipFill>
          <a:blip r:embed="rId3"/>
          <a:srcRect/>
          <a:stretch>
            <a:fillRect/>
          </a:stretch>
        </p:blipFill>
        <p:spPr bwMode="auto">
          <a:xfrm>
            <a:off x="2428860" y="1142984"/>
            <a:ext cx="2322224" cy="1928826"/>
          </a:xfrm>
          <a:prstGeom prst="rect">
            <a:avLst/>
          </a:prstGeom>
          <a:noFill/>
        </p:spPr>
      </p:pic>
      <p:pic>
        <p:nvPicPr>
          <p:cNvPr id="10" name="Picture 6" descr="http://t1.gstatic.com/images?q=tbn:ANd9GcSUoED6DPIS7FzA7tsqngrjOsRGyDjI31zg_lmpSRmxRib5HH-YIQ"/>
          <p:cNvPicPr>
            <a:picLocks noChangeAspect="1" noChangeArrowheads="1"/>
          </p:cNvPicPr>
          <p:nvPr/>
        </p:nvPicPr>
        <p:blipFill>
          <a:blip r:embed="rId4"/>
          <a:srcRect/>
          <a:stretch>
            <a:fillRect/>
          </a:stretch>
        </p:blipFill>
        <p:spPr bwMode="auto">
          <a:xfrm>
            <a:off x="6286512" y="1357299"/>
            <a:ext cx="2557463" cy="1714512"/>
          </a:xfrm>
          <a:prstGeom prst="rect">
            <a:avLst/>
          </a:prstGeom>
          <a:noFill/>
        </p:spPr>
      </p:pic>
      <p:pic>
        <p:nvPicPr>
          <p:cNvPr id="11" name="Picture 4" descr="http://t0.gstatic.com/images?q=tbn:ANd9GcQfFuqQUeO7qtCFRA12tLt05EKsngEFSprhP4lLOZz5fsercZm4"/>
          <p:cNvPicPr>
            <a:picLocks noChangeAspect="1" noChangeArrowheads="1"/>
          </p:cNvPicPr>
          <p:nvPr/>
        </p:nvPicPr>
        <p:blipFill>
          <a:blip r:embed="rId5"/>
          <a:srcRect/>
          <a:stretch>
            <a:fillRect/>
          </a:stretch>
        </p:blipFill>
        <p:spPr bwMode="auto">
          <a:xfrm>
            <a:off x="0" y="4000504"/>
            <a:ext cx="1962121" cy="2857496"/>
          </a:xfrm>
          <a:prstGeom prst="rect">
            <a:avLst/>
          </a:prstGeom>
          <a:noFill/>
        </p:spPr>
      </p:pic>
      <p:pic>
        <p:nvPicPr>
          <p:cNvPr id="12" name="Picture 6" descr="http://t0.gstatic.com/images?q=tbn:ANd9GcRDkJ2zvV55vfgrJc6JX9mFqfP9fcaEGfZZEKOm0gJPOWCnq7Jh"/>
          <p:cNvPicPr>
            <a:picLocks noChangeAspect="1" noChangeArrowheads="1"/>
          </p:cNvPicPr>
          <p:nvPr/>
        </p:nvPicPr>
        <p:blipFill>
          <a:blip r:embed="rId6"/>
          <a:srcRect/>
          <a:stretch>
            <a:fillRect/>
          </a:stretch>
        </p:blipFill>
        <p:spPr bwMode="auto">
          <a:xfrm>
            <a:off x="2000232" y="4000504"/>
            <a:ext cx="1857388" cy="2857496"/>
          </a:xfrm>
          <a:prstGeom prst="rect">
            <a:avLst/>
          </a:prstGeom>
          <a:noFill/>
        </p:spPr>
      </p:pic>
      <p:pic>
        <p:nvPicPr>
          <p:cNvPr id="13" name="Picture 14" descr="http://t2.gstatic.com/images?q=tbn:ANd9GcT8HsttnuVamjLyqpYG-yjstqC0xv2Ku9NnN896CfD-vcivqhDE"/>
          <p:cNvPicPr>
            <a:picLocks noChangeAspect="1" noChangeArrowheads="1"/>
          </p:cNvPicPr>
          <p:nvPr/>
        </p:nvPicPr>
        <p:blipFill>
          <a:blip r:embed="rId7"/>
          <a:srcRect/>
          <a:stretch>
            <a:fillRect/>
          </a:stretch>
        </p:blipFill>
        <p:spPr bwMode="auto">
          <a:xfrm>
            <a:off x="6929422" y="3143248"/>
            <a:ext cx="2214578" cy="1785926"/>
          </a:xfrm>
          <a:prstGeom prst="rect">
            <a:avLst/>
          </a:prstGeom>
          <a:noFill/>
        </p:spPr>
      </p:pic>
      <p:pic>
        <p:nvPicPr>
          <p:cNvPr id="14" name="Picture 6" descr="http://t2.gstatic.com/images?q=tbn:ANd9GcRReoIEd4ldWe9IOq0po9hm0rCzP2DQeXBryop6Ffa0Le3HCQvleA"/>
          <p:cNvPicPr>
            <a:picLocks noChangeAspect="1" noChangeArrowheads="1"/>
          </p:cNvPicPr>
          <p:nvPr/>
        </p:nvPicPr>
        <p:blipFill>
          <a:blip r:embed="rId8"/>
          <a:srcRect/>
          <a:stretch>
            <a:fillRect/>
          </a:stretch>
        </p:blipFill>
        <p:spPr bwMode="auto">
          <a:xfrm>
            <a:off x="6143636" y="5072074"/>
            <a:ext cx="2340806" cy="157161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Food and Nutrition</a:t>
            </a:r>
            <a:br>
              <a:rPr lang="en-US" dirty="0" smtClean="0">
                <a:solidFill>
                  <a:srgbClr val="FF0000"/>
                </a:solidFill>
              </a:rPr>
            </a:br>
            <a:r>
              <a:rPr lang="en-US" dirty="0" smtClean="0">
                <a:solidFill>
                  <a:srgbClr val="008000"/>
                </a:solidFill>
              </a:rPr>
              <a:t>Catering </a:t>
            </a:r>
            <a:endParaRPr lang="en-IN" dirty="0">
              <a:solidFill>
                <a:srgbClr val="008000"/>
              </a:solidFill>
            </a:endParaRPr>
          </a:p>
        </p:txBody>
      </p:sp>
      <p:sp>
        <p:nvSpPr>
          <p:cNvPr id="3" name="Content Placeholder 2"/>
          <p:cNvSpPr>
            <a:spLocks noGrp="1"/>
          </p:cNvSpPr>
          <p:nvPr>
            <p:ph sz="half" idx="1"/>
          </p:nvPr>
        </p:nvSpPr>
        <p:spPr/>
        <p:txBody>
          <a:bodyPr>
            <a:normAutofit fontScale="85000" lnSpcReduction="20000"/>
          </a:bodyPr>
          <a:lstStyle/>
          <a:p>
            <a:r>
              <a:rPr lang="en-US" dirty="0" smtClean="0">
                <a:solidFill>
                  <a:srgbClr val="FF0000"/>
                </a:solidFill>
              </a:rPr>
              <a:t>Wage Employment</a:t>
            </a:r>
          </a:p>
          <a:p>
            <a:r>
              <a:rPr lang="en-US" dirty="0" smtClean="0">
                <a:solidFill>
                  <a:srgbClr val="660066"/>
                </a:solidFill>
              </a:rPr>
              <a:t>1. Manager</a:t>
            </a:r>
          </a:p>
          <a:p>
            <a:r>
              <a:rPr lang="en-US" dirty="0" smtClean="0">
                <a:solidFill>
                  <a:srgbClr val="660066"/>
                </a:solidFill>
              </a:rPr>
              <a:t>2. Cook</a:t>
            </a:r>
          </a:p>
          <a:p>
            <a:r>
              <a:rPr lang="en-US" dirty="0" smtClean="0">
                <a:solidFill>
                  <a:srgbClr val="660066"/>
                </a:solidFill>
              </a:rPr>
              <a:t>3. Waiter</a:t>
            </a:r>
          </a:p>
          <a:p>
            <a:endParaRPr lang="en-IN" dirty="0">
              <a:solidFill>
                <a:srgbClr val="660066"/>
              </a:solidFill>
            </a:endParaRPr>
          </a:p>
        </p:txBody>
      </p:sp>
      <p:sp>
        <p:nvSpPr>
          <p:cNvPr id="4" name="Content Placeholder 3"/>
          <p:cNvSpPr>
            <a:spLocks noGrp="1"/>
          </p:cNvSpPr>
          <p:nvPr>
            <p:ph sz="half" idx="2"/>
          </p:nvPr>
        </p:nvSpPr>
        <p:spPr/>
        <p:txBody>
          <a:bodyPr>
            <a:normAutofit fontScale="85000" lnSpcReduction="20000"/>
          </a:bodyPr>
          <a:lstStyle/>
          <a:p>
            <a:r>
              <a:rPr lang="en-US" dirty="0" smtClean="0">
                <a:solidFill>
                  <a:srgbClr val="FF0000"/>
                </a:solidFill>
              </a:rPr>
              <a:t>Self Employment</a:t>
            </a:r>
          </a:p>
          <a:p>
            <a:r>
              <a:rPr lang="en-US" dirty="0" smtClean="0">
                <a:solidFill>
                  <a:srgbClr val="FF0000"/>
                </a:solidFill>
              </a:rPr>
              <a:t>As a owner of </a:t>
            </a:r>
          </a:p>
          <a:p>
            <a:pPr>
              <a:buNone/>
            </a:pPr>
            <a:r>
              <a:rPr lang="en-US" dirty="0" smtClean="0">
                <a:solidFill>
                  <a:srgbClr val="660066"/>
                </a:solidFill>
              </a:rPr>
              <a:t>1. Canteen</a:t>
            </a:r>
          </a:p>
          <a:p>
            <a:pPr>
              <a:buNone/>
            </a:pPr>
            <a:r>
              <a:rPr lang="en-US" dirty="0" smtClean="0">
                <a:solidFill>
                  <a:srgbClr val="660066"/>
                </a:solidFill>
              </a:rPr>
              <a:t>2. Cafeteria</a:t>
            </a:r>
          </a:p>
          <a:p>
            <a:pPr>
              <a:buNone/>
            </a:pPr>
            <a:r>
              <a:rPr lang="en-US" dirty="0" smtClean="0">
                <a:solidFill>
                  <a:srgbClr val="660066"/>
                </a:solidFill>
              </a:rPr>
              <a:t>3. Restaurant</a:t>
            </a:r>
          </a:p>
          <a:p>
            <a:pPr>
              <a:buNone/>
            </a:pPr>
            <a:r>
              <a:rPr lang="en-US" dirty="0" smtClean="0">
                <a:solidFill>
                  <a:srgbClr val="660066"/>
                </a:solidFill>
              </a:rPr>
              <a:t>4. </a:t>
            </a:r>
            <a:r>
              <a:rPr lang="en-US" dirty="0" err="1" smtClean="0">
                <a:solidFill>
                  <a:srgbClr val="660066"/>
                </a:solidFill>
              </a:rPr>
              <a:t>Dhaba</a:t>
            </a:r>
            <a:endParaRPr lang="en-US" dirty="0" smtClean="0">
              <a:solidFill>
                <a:srgbClr val="660066"/>
              </a:solidFill>
            </a:endParaRPr>
          </a:p>
          <a:p>
            <a:pPr>
              <a:buNone/>
            </a:pPr>
            <a:r>
              <a:rPr lang="en-US" dirty="0" smtClean="0">
                <a:solidFill>
                  <a:srgbClr val="660066"/>
                </a:solidFill>
              </a:rPr>
              <a:t>5. Tea shop</a:t>
            </a:r>
          </a:p>
          <a:p>
            <a:pPr>
              <a:buNone/>
            </a:pPr>
            <a:r>
              <a:rPr lang="en-US" dirty="0" smtClean="0">
                <a:solidFill>
                  <a:srgbClr val="660066"/>
                </a:solidFill>
              </a:rPr>
              <a:t>6.Contract of catering order</a:t>
            </a:r>
          </a:p>
          <a:p>
            <a:pPr>
              <a:buNone/>
            </a:pPr>
            <a:r>
              <a:rPr lang="en-US" dirty="0" smtClean="0">
                <a:solidFill>
                  <a:srgbClr val="660066"/>
                </a:solidFill>
              </a:rPr>
              <a:t>7.Management of catering centre</a:t>
            </a:r>
          </a:p>
          <a:p>
            <a:pPr>
              <a:buNone/>
            </a:pPr>
            <a:r>
              <a:rPr lang="en-US" dirty="0" smtClean="0">
                <a:solidFill>
                  <a:srgbClr val="660066"/>
                </a:solidFill>
              </a:rPr>
              <a:t>8. </a:t>
            </a:r>
            <a:r>
              <a:rPr lang="en-US" dirty="0" err="1" smtClean="0">
                <a:solidFill>
                  <a:srgbClr val="660066"/>
                </a:solidFill>
              </a:rPr>
              <a:t>Organisation</a:t>
            </a:r>
            <a:r>
              <a:rPr lang="en-US" dirty="0" smtClean="0">
                <a:solidFill>
                  <a:srgbClr val="660066"/>
                </a:solidFill>
              </a:rPr>
              <a:t> of hobby classes</a:t>
            </a:r>
            <a:endParaRPr lang="en-IN" dirty="0">
              <a:solidFill>
                <a:srgbClr val="660066"/>
              </a:solidFill>
            </a:endParaRPr>
          </a:p>
        </p:txBody>
      </p:sp>
      <p:pic>
        <p:nvPicPr>
          <p:cNvPr id="60418" name="Picture 2" descr="http://photos3.fotosearch.com/bthumb/CSP/CSP840/k8402483.jpg"/>
          <p:cNvPicPr>
            <a:picLocks noChangeAspect="1" noChangeArrowheads="1"/>
          </p:cNvPicPr>
          <p:nvPr/>
        </p:nvPicPr>
        <p:blipFill>
          <a:blip r:embed="rId2"/>
          <a:srcRect/>
          <a:stretch>
            <a:fillRect/>
          </a:stretch>
        </p:blipFill>
        <p:spPr bwMode="auto">
          <a:xfrm>
            <a:off x="357158" y="4857760"/>
            <a:ext cx="1619250" cy="1619251"/>
          </a:xfrm>
          <a:prstGeom prst="rect">
            <a:avLst/>
          </a:prstGeom>
          <a:noFill/>
        </p:spPr>
      </p:pic>
      <p:pic>
        <p:nvPicPr>
          <p:cNvPr id="60420" name="Picture 4" descr="http://t3.gstatic.com/images?q=tbn:ANd9GcSep62Ql-9KmJvgE2DeLTa8uGpp2Z0C_ukM6Cj4ds7MTUYFojMM"/>
          <p:cNvPicPr>
            <a:picLocks noChangeAspect="1" noChangeArrowheads="1"/>
          </p:cNvPicPr>
          <p:nvPr/>
        </p:nvPicPr>
        <p:blipFill>
          <a:blip r:embed="rId3"/>
          <a:srcRect/>
          <a:stretch>
            <a:fillRect/>
          </a:stretch>
        </p:blipFill>
        <p:spPr bwMode="auto">
          <a:xfrm>
            <a:off x="2214546" y="3000372"/>
            <a:ext cx="1666875" cy="1905000"/>
          </a:xfrm>
          <a:prstGeom prst="rect">
            <a:avLst/>
          </a:prstGeom>
          <a:noFill/>
        </p:spPr>
      </p:pic>
      <p:pic>
        <p:nvPicPr>
          <p:cNvPr id="60422" name="Picture 6" descr="Canteen serving tray healthy fresh salad cafeteria lunch food self-service Stock Photo - 13659627"/>
          <p:cNvPicPr>
            <a:picLocks noChangeAspect="1" noChangeArrowheads="1"/>
          </p:cNvPicPr>
          <p:nvPr/>
        </p:nvPicPr>
        <p:blipFill>
          <a:blip r:embed="rId4"/>
          <a:srcRect/>
          <a:stretch>
            <a:fillRect/>
          </a:stretch>
        </p:blipFill>
        <p:spPr bwMode="auto">
          <a:xfrm>
            <a:off x="6643702" y="2285991"/>
            <a:ext cx="2500298" cy="1571637"/>
          </a:xfrm>
          <a:prstGeom prst="rect">
            <a:avLst/>
          </a:prstGeom>
          <a:noFill/>
        </p:spPr>
      </p:pic>
      <p:pic>
        <p:nvPicPr>
          <p:cNvPr id="60424" name="Picture 8" descr="http://t2.gstatic.com/images?q=tbn:ANd9GcRZ_pRoLWiBmkYuiVvDr9B0uy7OQS_WwQoQvnbOcnAQr4_pH1r6qg"/>
          <p:cNvPicPr>
            <a:picLocks noChangeAspect="1" noChangeArrowheads="1"/>
          </p:cNvPicPr>
          <p:nvPr/>
        </p:nvPicPr>
        <p:blipFill>
          <a:blip r:embed="rId5"/>
          <a:srcRect/>
          <a:stretch>
            <a:fillRect/>
          </a:stretch>
        </p:blipFill>
        <p:spPr bwMode="auto">
          <a:xfrm>
            <a:off x="6515100" y="0"/>
            <a:ext cx="2628900" cy="164305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Food Preservation</a:t>
            </a:r>
            <a:endParaRPr lang="en-IN" dirty="0">
              <a:solidFill>
                <a:srgbClr val="FF0000"/>
              </a:solidFill>
            </a:endParaRPr>
          </a:p>
        </p:txBody>
      </p:sp>
      <p:sp>
        <p:nvSpPr>
          <p:cNvPr id="3" name="Content Placeholder 2"/>
          <p:cNvSpPr>
            <a:spLocks noGrp="1"/>
          </p:cNvSpPr>
          <p:nvPr>
            <p:ph sz="half" idx="1"/>
          </p:nvPr>
        </p:nvSpPr>
        <p:spPr/>
        <p:txBody>
          <a:bodyPr>
            <a:normAutofit fontScale="92500"/>
          </a:bodyPr>
          <a:lstStyle/>
          <a:p>
            <a:r>
              <a:rPr lang="en-US" dirty="0" smtClean="0">
                <a:solidFill>
                  <a:srgbClr val="008000"/>
                </a:solidFill>
              </a:rPr>
              <a:t>Wage Employment</a:t>
            </a:r>
          </a:p>
          <a:p>
            <a:pPr marL="514350" indent="-514350">
              <a:buAutoNum type="arabicPeriod"/>
            </a:pPr>
            <a:r>
              <a:rPr lang="en-US" dirty="0" smtClean="0">
                <a:solidFill>
                  <a:srgbClr val="660066"/>
                </a:solidFill>
              </a:rPr>
              <a:t>Production manager</a:t>
            </a:r>
          </a:p>
          <a:p>
            <a:pPr marL="514350" indent="-514350">
              <a:buAutoNum type="arabicPeriod"/>
            </a:pPr>
            <a:r>
              <a:rPr lang="en-US" dirty="0" smtClean="0">
                <a:solidFill>
                  <a:srgbClr val="660066"/>
                </a:solidFill>
              </a:rPr>
              <a:t>Production Supervisor</a:t>
            </a:r>
          </a:p>
          <a:p>
            <a:pPr marL="514350" indent="-514350">
              <a:buAutoNum type="arabicPeriod"/>
            </a:pPr>
            <a:r>
              <a:rPr lang="en-US" dirty="0" smtClean="0">
                <a:solidFill>
                  <a:srgbClr val="660066"/>
                </a:solidFill>
              </a:rPr>
              <a:t>Assistant in Quality Control Dept.</a:t>
            </a:r>
          </a:p>
          <a:p>
            <a:pPr marL="514350" indent="-514350">
              <a:buAutoNum type="arabicPeriod"/>
            </a:pPr>
            <a:r>
              <a:rPr lang="en-US" dirty="0" smtClean="0">
                <a:solidFill>
                  <a:srgbClr val="660066"/>
                </a:solidFill>
              </a:rPr>
              <a:t>In charge of Community Canning Centre</a:t>
            </a:r>
          </a:p>
          <a:p>
            <a:pPr marL="514350" indent="-514350">
              <a:buAutoNum type="arabicPeriod"/>
            </a:pPr>
            <a:r>
              <a:rPr lang="en-US" dirty="0" smtClean="0">
                <a:solidFill>
                  <a:srgbClr val="660066"/>
                </a:solidFill>
              </a:rPr>
              <a:t>Instructor of Community Canning Centre</a:t>
            </a:r>
          </a:p>
          <a:p>
            <a:pPr marL="514350" indent="-514350">
              <a:buAutoNum type="arabicPeriod"/>
            </a:pPr>
            <a:endParaRPr lang="en-IN" dirty="0"/>
          </a:p>
        </p:txBody>
      </p:sp>
      <p:sp>
        <p:nvSpPr>
          <p:cNvPr id="4" name="Content Placeholder 3"/>
          <p:cNvSpPr>
            <a:spLocks noGrp="1"/>
          </p:cNvSpPr>
          <p:nvPr>
            <p:ph sz="half" idx="2"/>
          </p:nvPr>
        </p:nvSpPr>
        <p:spPr/>
        <p:txBody>
          <a:bodyPr>
            <a:normAutofit fontScale="92500"/>
          </a:bodyPr>
          <a:lstStyle/>
          <a:p>
            <a:r>
              <a:rPr lang="en-US" dirty="0" smtClean="0">
                <a:solidFill>
                  <a:srgbClr val="008000"/>
                </a:solidFill>
              </a:rPr>
              <a:t>Self Employment</a:t>
            </a:r>
          </a:p>
          <a:p>
            <a:pPr>
              <a:buNone/>
            </a:pPr>
            <a:r>
              <a:rPr lang="en-US" dirty="0" smtClean="0">
                <a:solidFill>
                  <a:srgbClr val="008000"/>
                </a:solidFill>
              </a:rPr>
              <a:t>As a Owner of </a:t>
            </a:r>
          </a:p>
          <a:p>
            <a:pPr marL="514350" indent="-514350">
              <a:buAutoNum type="arabicPeriod"/>
            </a:pPr>
            <a:r>
              <a:rPr lang="en-US" dirty="0" smtClean="0">
                <a:solidFill>
                  <a:srgbClr val="660066"/>
                </a:solidFill>
              </a:rPr>
              <a:t>Food Processing unit</a:t>
            </a:r>
          </a:p>
          <a:p>
            <a:pPr marL="514350" indent="-514350">
              <a:buAutoNum type="arabicPeriod"/>
            </a:pPr>
            <a:r>
              <a:rPr lang="en-US" dirty="0" smtClean="0">
                <a:solidFill>
                  <a:srgbClr val="660066"/>
                </a:solidFill>
              </a:rPr>
              <a:t>Advisor of Food Processing Unit</a:t>
            </a:r>
          </a:p>
          <a:p>
            <a:pPr marL="514350" indent="-514350">
              <a:buAutoNum type="arabicPeriod"/>
            </a:pPr>
            <a:r>
              <a:rPr lang="en-US" dirty="0" err="1" smtClean="0">
                <a:solidFill>
                  <a:srgbClr val="660066"/>
                </a:solidFill>
              </a:rPr>
              <a:t>Organisation</a:t>
            </a:r>
            <a:r>
              <a:rPr lang="en-US" dirty="0" smtClean="0">
                <a:solidFill>
                  <a:srgbClr val="660066"/>
                </a:solidFill>
              </a:rPr>
              <a:t> of Hobby </a:t>
            </a:r>
            <a:r>
              <a:rPr lang="en-US" dirty="0" err="1" smtClean="0">
                <a:solidFill>
                  <a:srgbClr val="660066"/>
                </a:solidFill>
              </a:rPr>
              <a:t>centres</a:t>
            </a:r>
            <a:r>
              <a:rPr lang="en-US" dirty="0" smtClean="0">
                <a:solidFill>
                  <a:srgbClr val="660066"/>
                </a:solidFill>
              </a:rPr>
              <a:t> – jam, Jelly making, cake, pastry making etc.</a:t>
            </a:r>
          </a:p>
          <a:p>
            <a:pPr marL="514350" indent="-514350">
              <a:buAutoNum type="arabicPeriod"/>
            </a:pPr>
            <a:endParaRPr lang="en-IN" dirty="0"/>
          </a:p>
        </p:txBody>
      </p:sp>
      <p:pic>
        <p:nvPicPr>
          <p:cNvPr id="59394" name="Picture 2" descr="http://photos3.fotosearch.com/bthumb/CSP/CSP577/k5771783.jpg"/>
          <p:cNvPicPr>
            <a:picLocks noChangeAspect="1" noChangeArrowheads="1"/>
          </p:cNvPicPr>
          <p:nvPr/>
        </p:nvPicPr>
        <p:blipFill>
          <a:blip r:embed="rId2"/>
          <a:srcRect/>
          <a:stretch>
            <a:fillRect/>
          </a:stretch>
        </p:blipFill>
        <p:spPr bwMode="auto">
          <a:xfrm>
            <a:off x="0" y="1"/>
            <a:ext cx="1285852" cy="1643050"/>
          </a:xfrm>
          <a:prstGeom prst="rect">
            <a:avLst/>
          </a:prstGeom>
          <a:noFill/>
        </p:spPr>
      </p:pic>
      <p:pic>
        <p:nvPicPr>
          <p:cNvPr id="59396" name="Picture 4" descr="http://photos3.fotosearch.com/bthumb/CSP/CSP577/k5771787.jpg"/>
          <p:cNvPicPr>
            <a:picLocks noChangeAspect="1" noChangeArrowheads="1"/>
          </p:cNvPicPr>
          <p:nvPr/>
        </p:nvPicPr>
        <p:blipFill>
          <a:blip r:embed="rId3"/>
          <a:srcRect/>
          <a:stretch>
            <a:fillRect/>
          </a:stretch>
        </p:blipFill>
        <p:spPr bwMode="auto">
          <a:xfrm>
            <a:off x="7572396" y="214290"/>
            <a:ext cx="1295400" cy="161925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Baking and Confectionary</a:t>
            </a:r>
            <a:endParaRPr lang="en-IN" dirty="0">
              <a:solidFill>
                <a:srgbClr val="FF0000"/>
              </a:solidFill>
            </a:endParaRPr>
          </a:p>
        </p:txBody>
      </p:sp>
      <p:sp>
        <p:nvSpPr>
          <p:cNvPr id="3" name="Content Placeholder 2"/>
          <p:cNvSpPr>
            <a:spLocks noGrp="1"/>
          </p:cNvSpPr>
          <p:nvPr>
            <p:ph sz="half" idx="1"/>
          </p:nvPr>
        </p:nvSpPr>
        <p:spPr/>
        <p:txBody>
          <a:bodyPr/>
          <a:lstStyle/>
          <a:p>
            <a:r>
              <a:rPr lang="en-US" dirty="0" smtClean="0">
                <a:solidFill>
                  <a:srgbClr val="008000"/>
                </a:solidFill>
              </a:rPr>
              <a:t>Wage Employment</a:t>
            </a:r>
          </a:p>
          <a:p>
            <a:pPr marL="514350" indent="-514350">
              <a:buAutoNum type="arabicPeriod"/>
            </a:pPr>
            <a:r>
              <a:rPr lang="en-US" dirty="0" smtClean="0">
                <a:solidFill>
                  <a:srgbClr val="660066"/>
                </a:solidFill>
              </a:rPr>
              <a:t>Worker in Bakery</a:t>
            </a:r>
          </a:p>
          <a:p>
            <a:pPr marL="514350" indent="-514350">
              <a:buAutoNum type="arabicPeriod"/>
            </a:pPr>
            <a:r>
              <a:rPr lang="en-US" dirty="0" smtClean="0">
                <a:solidFill>
                  <a:srgbClr val="660066"/>
                </a:solidFill>
              </a:rPr>
              <a:t>Supervisor in Bakery</a:t>
            </a:r>
          </a:p>
          <a:p>
            <a:pPr marL="514350" indent="-514350">
              <a:buAutoNum type="arabicPeriod"/>
            </a:pPr>
            <a:r>
              <a:rPr lang="en-US" dirty="0" smtClean="0">
                <a:solidFill>
                  <a:srgbClr val="660066"/>
                </a:solidFill>
              </a:rPr>
              <a:t>Manager in Bakery</a:t>
            </a:r>
            <a:endParaRPr lang="en-IN" dirty="0">
              <a:solidFill>
                <a:srgbClr val="660066"/>
              </a:solidFill>
            </a:endParaRPr>
          </a:p>
        </p:txBody>
      </p:sp>
      <p:sp>
        <p:nvSpPr>
          <p:cNvPr id="4" name="Content Placeholder 3"/>
          <p:cNvSpPr>
            <a:spLocks noGrp="1"/>
          </p:cNvSpPr>
          <p:nvPr>
            <p:ph sz="half" idx="2"/>
          </p:nvPr>
        </p:nvSpPr>
        <p:spPr/>
        <p:txBody>
          <a:bodyPr/>
          <a:lstStyle/>
          <a:p>
            <a:r>
              <a:rPr lang="en-US" dirty="0" smtClean="0">
                <a:solidFill>
                  <a:srgbClr val="008000"/>
                </a:solidFill>
              </a:rPr>
              <a:t>Self Employment</a:t>
            </a:r>
          </a:p>
          <a:p>
            <a:pPr>
              <a:buNone/>
            </a:pPr>
            <a:r>
              <a:rPr lang="en-US" dirty="0" smtClean="0">
                <a:solidFill>
                  <a:srgbClr val="008000"/>
                </a:solidFill>
              </a:rPr>
              <a:t>As a Owner of</a:t>
            </a:r>
          </a:p>
          <a:p>
            <a:pPr marL="514350" indent="-514350">
              <a:buAutoNum type="arabicPeriod"/>
            </a:pPr>
            <a:r>
              <a:rPr lang="en-US" dirty="0" smtClean="0">
                <a:solidFill>
                  <a:srgbClr val="660066"/>
                </a:solidFill>
              </a:rPr>
              <a:t>Bakery</a:t>
            </a:r>
          </a:p>
          <a:p>
            <a:pPr marL="514350" indent="-514350">
              <a:buAutoNum type="arabicPeriod"/>
            </a:pPr>
            <a:r>
              <a:rPr lang="en-US" dirty="0" err="1" smtClean="0">
                <a:solidFill>
                  <a:srgbClr val="660066"/>
                </a:solidFill>
              </a:rPr>
              <a:t>Organiser</a:t>
            </a:r>
            <a:r>
              <a:rPr lang="en-US" dirty="0" smtClean="0">
                <a:solidFill>
                  <a:srgbClr val="660066"/>
                </a:solidFill>
              </a:rPr>
              <a:t> of Hobby Classes : Biscuits, cake making</a:t>
            </a:r>
            <a:endParaRPr lang="en-IN" dirty="0">
              <a:solidFill>
                <a:srgbClr val="660066"/>
              </a:solidFill>
            </a:endParaRPr>
          </a:p>
        </p:txBody>
      </p:sp>
      <p:pic>
        <p:nvPicPr>
          <p:cNvPr id="58370" name="Picture 2" descr="http://t0.gstatic.com/images?q=tbn:ANd9GcSwNXU8bjZz8lUon5Vp8W1sm4qWNy9P4kyr0g2r62G0SUrQZJTv"/>
          <p:cNvPicPr>
            <a:picLocks noChangeAspect="1" noChangeArrowheads="1"/>
          </p:cNvPicPr>
          <p:nvPr/>
        </p:nvPicPr>
        <p:blipFill>
          <a:blip r:embed="rId2"/>
          <a:srcRect/>
          <a:stretch>
            <a:fillRect/>
          </a:stretch>
        </p:blipFill>
        <p:spPr bwMode="auto">
          <a:xfrm>
            <a:off x="0" y="3857628"/>
            <a:ext cx="2214546" cy="1524001"/>
          </a:xfrm>
          <a:prstGeom prst="rect">
            <a:avLst/>
          </a:prstGeom>
          <a:noFill/>
        </p:spPr>
      </p:pic>
      <p:pic>
        <p:nvPicPr>
          <p:cNvPr id="58372" name="Picture 4" descr="http://t3.gstatic.com/images?q=tbn:ANd9GcQMz_efMAmREM_DaDgf6NuNQE8zWtkLVV_eeYkRVEnqWUea0BqNAA"/>
          <p:cNvPicPr>
            <a:picLocks noChangeAspect="1" noChangeArrowheads="1"/>
          </p:cNvPicPr>
          <p:nvPr/>
        </p:nvPicPr>
        <p:blipFill>
          <a:blip r:embed="rId3"/>
          <a:srcRect/>
          <a:stretch>
            <a:fillRect/>
          </a:stretch>
        </p:blipFill>
        <p:spPr bwMode="auto">
          <a:xfrm>
            <a:off x="6000760" y="4643446"/>
            <a:ext cx="2619375" cy="1743076"/>
          </a:xfrm>
          <a:prstGeom prst="rect">
            <a:avLst/>
          </a:prstGeom>
          <a:noFill/>
        </p:spPr>
      </p:pic>
      <p:pic>
        <p:nvPicPr>
          <p:cNvPr id="58374" name="Picture 6" descr="http://t1.gstatic.com/images?q=tbn:ANd9GcRp1s6xH0mmKlhVh6O56hpxeSAQnEZx3l_ZaKvET6tE244wtNrkdg"/>
          <p:cNvPicPr>
            <a:picLocks noChangeAspect="1" noChangeArrowheads="1"/>
          </p:cNvPicPr>
          <p:nvPr/>
        </p:nvPicPr>
        <p:blipFill>
          <a:blip r:embed="rId4"/>
          <a:srcRect/>
          <a:stretch>
            <a:fillRect/>
          </a:stretch>
        </p:blipFill>
        <p:spPr bwMode="auto">
          <a:xfrm>
            <a:off x="2714612" y="4714884"/>
            <a:ext cx="2333625" cy="196215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Family</a:t>
            </a:r>
            <a:r>
              <a:rPr lang="en-US" dirty="0" smtClean="0"/>
              <a:t> </a:t>
            </a:r>
            <a:r>
              <a:rPr lang="en-US" dirty="0" smtClean="0">
                <a:solidFill>
                  <a:srgbClr val="FF0000"/>
                </a:solidFill>
              </a:rPr>
              <a:t>Resource</a:t>
            </a:r>
            <a:r>
              <a:rPr lang="en-US" dirty="0" smtClean="0"/>
              <a:t> Management</a:t>
            </a:r>
            <a:br>
              <a:rPr lang="en-US" dirty="0" smtClean="0"/>
            </a:br>
            <a:endParaRPr lang="en-IN" dirty="0"/>
          </a:p>
        </p:txBody>
      </p:sp>
      <p:sp>
        <p:nvSpPr>
          <p:cNvPr id="3" name="Content Placeholder 2"/>
          <p:cNvSpPr>
            <a:spLocks noGrp="1"/>
          </p:cNvSpPr>
          <p:nvPr>
            <p:ph sz="half" idx="1"/>
          </p:nvPr>
        </p:nvSpPr>
        <p:spPr/>
        <p:txBody>
          <a:bodyPr>
            <a:normAutofit lnSpcReduction="10000"/>
          </a:bodyPr>
          <a:lstStyle/>
          <a:p>
            <a:r>
              <a:rPr lang="en-US" dirty="0" smtClean="0">
                <a:solidFill>
                  <a:srgbClr val="008000"/>
                </a:solidFill>
              </a:rPr>
              <a:t>Wage Employment</a:t>
            </a:r>
          </a:p>
          <a:p>
            <a:pPr marL="514350" indent="-514350">
              <a:buAutoNum type="arabicPeriod"/>
            </a:pPr>
            <a:r>
              <a:rPr lang="en-US" dirty="0" smtClean="0">
                <a:solidFill>
                  <a:srgbClr val="660066"/>
                </a:solidFill>
              </a:rPr>
              <a:t>Housekeeper</a:t>
            </a:r>
          </a:p>
          <a:p>
            <a:pPr marL="514350" indent="-514350">
              <a:buAutoNum type="arabicPeriod"/>
            </a:pPr>
            <a:r>
              <a:rPr lang="en-US" dirty="0" smtClean="0">
                <a:solidFill>
                  <a:srgbClr val="660066"/>
                </a:solidFill>
              </a:rPr>
              <a:t>Caretaker</a:t>
            </a:r>
          </a:p>
          <a:p>
            <a:pPr marL="514350" indent="-514350">
              <a:buAutoNum type="arabicPeriod"/>
            </a:pPr>
            <a:r>
              <a:rPr lang="en-US" dirty="0" smtClean="0">
                <a:solidFill>
                  <a:srgbClr val="660066"/>
                </a:solidFill>
              </a:rPr>
              <a:t>Supervisor in Laundry</a:t>
            </a:r>
          </a:p>
          <a:p>
            <a:pPr marL="514350" indent="-514350">
              <a:buAutoNum type="arabicPeriod"/>
            </a:pPr>
            <a:r>
              <a:rPr lang="en-US" dirty="0" smtClean="0">
                <a:solidFill>
                  <a:srgbClr val="660066"/>
                </a:solidFill>
              </a:rPr>
              <a:t>Home Caretaker</a:t>
            </a:r>
          </a:p>
          <a:p>
            <a:pPr marL="514350" indent="-514350">
              <a:buAutoNum type="arabicPeriod"/>
            </a:pPr>
            <a:r>
              <a:rPr lang="en-US" dirty="0" smtClean="0">
                <a:solidFill>
                  <a:srgbClr val="660066"/>
                </a:solidFill>
              </a:rPr>
              <a:t>Manager in Laundry</a:t>
            </a:r>
            <a:endParaRPr lang="en-IN" dirty="0">
              <a:solidFill>
                <a:srgbClr val="660066"/>
              </a:solidFill>
            </a:endParaRPr>
          </a:p>
        </p:txBody>
      </p:sp>
      <p:sp>
        <p:nvSpPr>
          <p:cNvPr id="4" name="Content Placeholder 3"/>
          <p:cNvSpPr>
            <a:spLocks noGrp="1"/>
          </p:cNvSpPr>
          <p:nvPr>
            <p:ph sz="half" idx="2"/>
          </p:nvPr>
        </p:nvSpPr>
        <p:spPr/>
        <p:txBody>
          <a:bodyPr>
            <a:normAutofit lnSpcReduction="10000"/>
          </a:bodyPr>
          <a:lstStyle/>
          <a:p>
            <a:r>
              <a:rPr lang="en-US" dirty="0" smtClean="0">
                <a:solidFill>
                  <a:srgbClr val="008000"/>
                </a:solidFill>
              </a:rPr>
              <a:t>Self Employment</a:t>
            </a:r>
          </a:p>
          <a:p>
            <a:pPr>
              <a:buNone/>
            </a:pPr>
            <a:r>
              <a:rPr lang="en-US" dirty="0" smtClean="0">
                <a:solidFill>
                  <a:srgbClr val="008000"/>
                </a:solidFill>
              </a:rPr>
              <a:t>As a Owner of</a:t>
            </a:r>
          </a:p>
          <a:p>
            <a:pPr marL="514350" indent="-514350">
              <a:buAutoNum type="arabicPeriod"/>
            </a:pPr>
            <a:r>
              <a:rPr lang="en-US" dirty="0" smtClean="0">
                <a:solidFill>
                  <a:srgbClr val="660066"/>
                </a:solidFill>
              </a:rPr>
              <a:t>Guest House</a:t>
            </a:r>
          </a:p>
          <a:p>
            <a:pPr marL="514350" indent="-514350">
              <a:buAutoNum type="arabicPeriod"/>
            </a:pPr>
            <a:r>
              <a:rPr lang="en-US" dirty="0" smtClean="0">
                <a:solidFill>
                  <a:srgbClr val="660066"/>
                </a:solidFill>
              </a:rPr>
              <a:t>Take on Contract management of offices, commercial complexes, shops, etc.</a:t>
            </a:r>
          </a:p>
          <a:p>
            <a:pPr marL="514350" indent="-514350">
              <a:buAutoNum type="arabicPeriod"/>
            </a:pPr>
            <a:r>
              <a:rPr lang="en-US" dirty="0" smtClean="0">
                <a:solidFill>
                  <a:srgbClr val="660066"/>
                </a:solidFill>
              </a:rPr>
              <a:t>Laundry</a:t>
            </a:r>
          </a:p>
          <a:p>
            <a:pPr marL="514350" indent="-514350">
              <a:buAutoNum type="arabicPeriod"/>
            </a:pPr>
            <a:r>
              <a:rPr lang="en-US" dirty="0" err="1" smtClean="0">
                <a:solidFill>
                  <a:srgbClr val="660066"/>
                </a:solidFill>
              </a:rPr>
              <a:t>Organiser</a:t>
            </a:r>
            <a:r>
              <a:rPr lang="en-US" dirty="0" smtClean="0">
                <a:solidFill>
                  <a:srgbClr val="660066"/>
                </a:solidFill>
              </a:rPr>
              <a:t> of Hobby Classes</a:t>
            </a:r>
            <a:endParaRPr lang="en-IN" dirty="0">
              <a:solidFill>
                <a:srgbClr val="660066"/>
              </a:solidFill>
            </a:endParaRPr>
          </a:p>
        </p:txBody>
      </p:sp>
      <p:pic>
        <p:nvPicPr>
          <p:cNvPr id="57346" name="Picture 2" descr="http://t0.gstatic.com/images?q=tbn:ANd9GcQnYRkCQhmds9JHAoI7BpJmNrQv9G4mXxJUAgLSINGe6GUX8q-X"/>
          <p:cNvPicPr>
            <a:picLocks noChangeAspect="1" noChangeArrowheads="1"/>
          </p:cNvPicPr>
          <p:nvPr/>
        </p:nvPicPr>
        <p:blipFill>
          <a:blip r:embed="rId2"/>
          <a:srcRect/>
          <a:stretch>
            <a:fillRect/>
          </a:stretch>
        </p:blipFill>
        <p:spPr bwMode="auto">
          <a:xfrm>
            <a:off x="0" y="714355"/>
            <a:ext cx="1525683" cy="928695"/>
          </a:xfrm>
          <a:prstGeom prst="rect">
            <a:avLst/>
          </a:prstGeom>
          <a:noFill/>
        </p:spPr>
      </p:pic>
      <p:pic>
        <p:nvPicPr>
          <p:cNvPr id="57348" name="Picture 4" descr="http://t0.gstatic.com/images?q=tbn:ANd9GcQfFuqQUeO7qtCFRA12tLt05EKsngEFSprhP4lLOZz5fsercZm4"/>
          <p:cNvPicPr>
            <a:picLocks noChangeAspect="1" noChangeArrowheads="1"/>
          </p:cNvPicPr>
          <p:nvPr/>
        </p:nvPicPr>
        <p:blipFill>
          <a:blip r:embed="rId3"/>
          <a:srcRect/>
          <a:stretch>
            <a:fillRect/>
          </a:stretch>
        </p:blipFill>
        <p:spPr bwMode="auto">
          <a:xfrm>
            <a:off x="0" y="4429132"/>
            <a:ext cx="1962121" cy="2428868"/>
          </a:xfrm>
          <a:prstGeom prst="rect">
            <a:avLst/>
          </a:prstGeom>
          <a:noFill/>
        </p:spPr>
      </p:pic>
      <p:pic>
        <p:nvPicPr>
          <p:cNvPr id="57350" name="Picture 6" descr="http://t0.gstatic.com/images?q=tbn:ANd9GcRDkJ2zvV55vfgrJc6JX9mFqfP9fcaEGfZZEKOm0gJPOWCnq7Jh"/>
          <p:cNvPicPr>
            <a:picLocks noChangeAspect="1" noChangeArrowheads="1"/>
          </p:cNvPicPr>
          <p:nvPr/>
        </p:nvPicPr>
        <p:blipFill>
          <a:blip r:embed="rId4"/>
          <a:srcRect/>
          <a:stretch>
            <a:fillRect/>
          </a:stretch>
        </p:blipFill>
        <p:spPr bwMode="auto">
          <a:xfrm>
            <a:off x="1785918" y="4857761"/>
            <a:ext cx="2819400" cy="2000240"/>
          </a:xfrm>
          <a:prstGeom prst="rect">
            <a:avLst/>
          </a:prstGeom>
          <a:noFill/>
        </p:spPr>
      </p:pic>
      <p:pic>
        <p:nvPicPr>
          <p:cNvPr id="57352" name="Picture 8" descr="http://t3.gstatic.com/images?q=tbn:ANd9GcSObptALuuIhPYSmruf3X54CzzyFIfypEb9LTMVzaGD61PG8Bge"/>
          <p:cNvPicPr>
            <a:picLocks noChangeAspect="1" noChangeArrowheads="1"/>
          </p:cNvPicPr>
          <p:nvPr/>
        </p:nvPicPr>
        <p:blipFill>
          <a:blip r:embed="rId5"/>
          <a:srcRect/>
          <a:stretch>
            <a:fillRect/>
          </a:stretch>
        </p:blipFill>
        <p:spPr bwMode="auto">
          <a:xfrm>
            <a:off x="6429388" y="5786455"/>
            <a:ext cx="2714612" cy="107154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	Textile and Garment Designing</a:t>
            </a:r>
            <a:endParaRPr lang="en-IN" dirty="0">
              <a:solidFill>
                <a:srgbClr val="FF0000"/>
              </a:solidFill>
            </a:endParaRPr>
          </a:p>
        </p:txBody>
      </p:sp>
      <p:sp>
        <p:nvSpPr>
          <p:cNvPr id="3" name="Content Placeholder 2"/>
          <p:cNvSpPr>
            <a:spLocks noGrp="1"/>
          </p:cNvSpPr>
          <p:nvPr>
            <p:ph sz="half" idx="1"/>
          </p:nvPr>
        </p:nvSpPr>
        <p:spPr/>
        <p:txBody>
          <a:bodyPr>
            <a:normAutofit fontScale="85000" lnSpcReduction="20000"/>
          </a:bodyPr>
          <a:lstStyle/>
          <a:p>
            <a:r>
              <a:rPr lang="en-US" dirty="0" smtClean="0">
                <a:solidFill>
                  <a:srgbClr val="008000"/>
                </a:solidFill>
              </a:rPr>
              <a:t>Wage Employment</a:t>
            </a:r>
          </a:p>
          <a:p>
            <a:pPr marL="514350" indent="-514350">
              <a:buAutoNum type="arabicPeriod"/>
            </a:pPr>
            <a:r>
              <a:rPr lang="en-US" dirty="0" smtClean="0">
                <a:solidFill>
                  <a:srgbClr val="660066"/>
                </a:solidFill>
              </a:rPr>
              <a:t>Managers in Mills</a:t>
            </a:r>
          </a:p>
          <a:p>
            <a:pPr marL="514350" indent="-514350">
              <a:buFont typeface="Arial" pitchFamily="34" charset="0"/>
              <a:buAutoNum type="arabicPeriod"/>
            </a:pPr>
            <a:r>
              <a:rPr lang="en-US" dirty="0" smtClean="0">
                <a:solidFill>
                  <a:srgbClr val="660066"/>
                </a:solidFill>
              </a:rPr>
              <a:t>Managers in Mills</a:t>
            </a:r>
          </a:p>
          <a:p>
            <a:pPr marL="514350" indent="-514350">
              <a:buAutoNum type="arabicPeriod"/>
            </a:pPr>
            <a:r>
              <a:rPr lang="en-US" dirty="0" smtClean="0">
                <a:solidFill>
                  <a:srgbClr val="660066"/>
                </a:solidFill>
              </a:rPr>
              <a:t>Dress Designer</a:t>
            </a:r>
          </a:p>
          <a:p>
            <a:pPr marL="514350" indent="-514350">
              <a:buAutoNum type="arabicPeriod"/>
            </a:pPr>
            <a:r>
              <a:rPr lang="en-US" dirty="0" smtClean="0">
                <a:solidFill>
                  <a:srgbClr val="660066"/>
                </a:solidFill>
              </a:rPr>
              <a:t>FINISHERS</a:t>
            </a:r>
          </a:p>
          <a:p>
            <a:pPr marL="514350" indent="-514350">
              <a:buAutoNum type="arabicPeriod"/>
            </a:pPr>
            <a:r>
              <a:rPr lang="en-US" dirty="0" smtClean="0">
                <a:solidFill>
                  <a:srgbClr val="660066"/>
                </a:solidFill>
              </a:rPr>
              <a:t>Cutter</a:t>
            </a:r>
          </a:p>
          <a:p>
            <a:pPr marL="514350" indent="-514350">
              <a:buAutoNum type="arabicPeriod"/>
            </a:pPr>
            <a:r>
              <a:rPr lang="en-US" dirty="0" smtClean="0">
                <a:solidFill>
                  <a:srgbClr val="660066"/>
                </a:solidFill>
              </a:rPr>
              <a:t>Pattern Maker</a:t>
            </a:r>
          </a:p>
          <a:p>
            <a:pPr marL="514350" indent="-514350">
              <a:buAutoNum type="arabicPeriod"/>
            </a:pPr>
            <a:r>
              <a:rPr lang="en-US" dirty="0" smtClean="0">
                <a:solidFill>
                  <a:srgbClr val="660066"/>
                </a:solidFill>
              </a:rPr>
              <a:t>Tailor</a:t>
            </a:r>
            <a:endParaRPr lang="en-IN" dirty="0">
              <a:solidFill>
                <a:srgbClr val="660066"/>
              </a:solidFill>
            </a:endParaRPr>
          </a:p>
        </p:txBody>
      </p:sp>
      <p:sp>
        <p:nvSpPr>
          <p:cNvPr id="4" name="Content Placeholder 3"/>
          <p:cNvSpPr>
            <a:spLocks noGrp="1"/>
          </p:cNvSpPr>
          <p:nvPr>
            <p:ph sz="half" idx="2"/>
          </p:nvPr>
        </p:nvSpPr>
        <p:spPr/>
        <p:txBody>
          <a:bodyPr>
            <a:normAutofit fontScale="85000" lnSpcReduction="20000"/>
          </a:bodyPr>
          <a:lstStyle/>
          <a:p>
            <a:r>
              <a:rPr lang="en-US" dirty="0" smtClean="0">
                <a:solidFill>
                  <a:srgbClr val="008000"/>
                </a:solidFill>
              </a:rPr>
              <a:t>Self Employment</a:t>
            </a:r>
          </a:p>
          <a:p>
            <a:pPr>
              <a:buNone/>
            </a:pPr>
            <a:r>
              <a:rPr lang="en-US" dirty="0" smtClean="0">
                <a:solidFill>
                  <a:srgbClr val="008000"/>
                </a:solidFill>
              </a:rPr>
              <a:t>As a Owner of</a:t>
            </a:r>
          </a:p>
          <a:p>
            <a:pPr marL="514350" indent="-514350">
              <a:buAutoNum type="arabicPeriod"/>
            </a:pPr>
            <a:r>
              <a:rPr lang="en-US" dirty="0" smtClean="0">
                <a:solidFill>
                  <a:srgbClr val="660066"/>
                </a:solidFill>
              </a:rPr>
              <a:t>Designing of Dress</a:t>
            </a:r>
          </a:p>
          <a:p>
            <a:pPr marL="514350" indent="-514350">
              <a:buAutoNum type="arabicPeriod"/>
            </a:pPr>
            <a:r>
              <a:rPr lang="en-US" dirty="0" smtClean="0">
                <a:solidFill>
                  <a:srgbClr val="660066"/>
                </a:solidFill>
              </a:rPr>
              <a:t>Boutique</a:t>
            </a:r>
          </a:p>
          <a:p>
            <a:pPr marL="514350" indent="-514350">
              <a:buAutoNum type="arabicPeriod"/>
            </a:pPr>
            <a:r>
              <a:rPr lang="en-US" dirty="0" smtClean="0">
                <a:solidFill>
                  <a:srgbClr val="660066"/>
                </a:solidFill>
              </a:rPr>
              <a:t>Take a contract of school uniform</a:t>
            </a:r>
          </a:p>
          <a:p>
            <a:pPr marL="514350" indent="-514350">
              <a:buAutoNum type="arabicPeriod"/>
            </a:pPr>
            <a:r>
              <a:rPr lang="en-US" dirty="0" smtClean="0">
                <a:solidFill>
                  <a:srgbClr val="660066"/>
                </a:solidFill>
              </a:rPr>
              <a:t>Manufacturing of garment designing</a:t>
            </a:r>
          </a:p>
          <a:p>
            <a:pPr marL="514350" indent="-514350">
              <a:buAutoNum type="arabicPeriod"/>
            </a:pPr>
            <a:r>
              <a:rPr lang="en-US" dirty="0" smtClean="0">
                <a:solidFill>
                  <a:srgbClr val="660066"/>
                </a:solidFill>
              </a:rPr>
              <a:t>Dress making shop</a:t>
            </a:r>
          </a:p>
          <a:p>
            <a:pPr marL="514350" indent="-514350">
              <a:buAutoNum type="arabicPeriod"/>
            </a:pPr>
            <a:r>
              <a:rPr lang="en-US" dirty="0" smtClean="0">
                <a:solidFill>
                  <a:srgbClr val="660066"/>
                </a:solidFill>
              </a:rPr>
              <a:t>Pattern maker</a:t>
            </a:r>
          </a:p>
          <a:p>
            <a:pPr marL="514350" indent="-514350">
              <a:buAutoNum type="arabicPeriod"/>
            </a:pPr>
            <a:r>
              <a:rPr lang="en-US" dirty="0" err="1" smtClean="0">
                <a:solidFill>
                  <a:srgbClr val="660066"/>
                </a:solidFill>
              </a:rPr>
              <a:t>Organiser</a:t>
            </a:r>
            <a:r>
              <a:rPr lang="en-US" dirty="0" smtClean="0">
                <a:solidFill>
                  <a:srgbClr val="660066"/>
                </a:solidFill>
              </a:rPr>
              <a:t> of Hobby Classes</a:t>
            </a:r>
            <a:endParaRPr lang="en-IN" dirty="0">
              <a:solidFill>
                <a:srgbClr val="660066"/>
              </a:solidFill>
            </a:endParaRPr>
          </a:p>
        </p:txBody>
      </p:sp>
      <p:pic>
        <p:nvPicPr>
          <p:cNvPr id="57346" name="Picture 2" descr="http://t2.gstatic.com/images?q=tbn:ANd9GcR-KegyDY4yyEaxWj7fnxk-aT8gCJvOdVLudE2oaTYi7l4T39TX"/>
          <p:cNvPicPr>
            <a:picLocks noChangeAspect="1" noChangeArrowheads="1"/>
          </p:cNvPicPr>
          <p:nvPr/>
        </p:nvPicPr>
        <p:blipFill>
          <a:blip r:embed="rId2"/>
          <a:srcRect/>
          <a:stretch>
            <a:fillRect/>
          </a:stretch>
        </p:blipFill>
        <p:spPr bwMode="auto">
          <a:xfrm rot="19089416">
            <a:off x="97341" y="472445"/>
            <a:ext cx="1462304" cy="856583"/>
          </a:xfrm>
          <a:prstGeom prst="rect">
            <a:avLst/>
          </a:prstGeom>
          <a:noFill/>
        </p:spPr>
      </p:pic>
      <p:pic>
        <p:nvPicPr>
          <p:cNvPr id="57348" name="Picture 4" descr="http://t2.gstatic.com/images?q=tbn:ANd9GcRMYjz8a6AGQNcC8pJH8M2EXhpnphmRsws-XCuSdTs6W0Kdi0jE"/>
          <p:cNvPicPr>
            <a:picLocks noChangeAspect="1" noChangeArrowheads="1"/>
          </p:cNvPicPr>
          <p:nvPr/>
        </p:nvPicPr>
        <p:blipFill>
          <a:blip r:embed="rId3"/>
          <a:srcRect/>
          <a:stretch>
            <a:fillRect/>
          </a:stretch>
        </p:blipFill>
        <p:spPr bwMode="auto">
          <a:xfrm>
            <a:off x="0" y="4714884"/>
            <a:ext cx="2409825" cy="2143116"/>
          </a:xfrm>
          <a:prstGeom prst="rect">
            <a:avLst/>
          </a:prstGeom>
          <a:noFill/>
        </p:spPr>
      </p:pic>
      <p:pic>
        <p:nvPicPr>
          <p:cNvPr id="57350" name="Picture 6" descr="http://t1.gstatic.com/images?q=tbn:ANd9GcSUoED6DPIS7FzA7tsqngrjOsRGyDjI31zg_lmpSRmxRib5HH-YIQ"/>
          <p:cNvPicPr>
            <a:picLocks noChangeAspect="1" noChangeArrowheads="1"/>
          </p:cNvPicPr>
          <p:nvPr/>
        </p:nvPicPr>
        <p:blipFill>
          <a:blip r:embed="rId4"/>
          <a:srcRect/>
          <a:stretch>
            <a:fillRect/>
          </a:stretch>
        </p:blipFill>
        <p:spPr bwMode="auto">
          <a:xfrm>
            <a:off x="2000232" y="3286124"/>
            <a:ext cx="2557463" cy="1909763"/>
          </a:xfrm>
          <a:prstGeom prst="rect">
            <a:avLst/>
          </a:prstGeom>
          <a:noFill/>
        </p:spPr>
      </p:pic>
      <p:pic>
        <p:nvPicPr>
          <p:cNvPr id="57352" name="Picture 8" descr="http://t3.gstatic.com/images?q=tbn:ANd9GcRbk__eHmkqTj1txDQgwjJKp3_0u2pxiXvohHB48Qdn577fWq2NwA"/>
          <p:cNvPicPr>
            <a:picLocks noChangeAspect="1" noChangeArrowheads="1"/>
          </p:cNvPicPr>
          <p:nvPr/>
        </p:nvPicPr>
        <p:blipFill>
          <a:blip r:embed="rId5"/>
          <a:srcRect/>
          <a:stretch>
            <a:fillRect/>
          </a:stretch>
        </p:blipFill>
        <p:spPr bwMode="auto">
          <a:xfrm>
            <a:off x="2571736" y="5286388"/>
            <a:ext cx="2200275" cy="1571612"/>
          </a:xfrm>
          <a:prstGeom prst="rect">
            <a:avLst/>
          </a:prstGeom>
          <a:noFill/>
        </p:spPr>
      </p:pic>
      <p:pic>
        <p:nvPicPr>
          <p:cNvPr id="57354" name="Picture 10" descr="http://t0.gstatic.com/images?q=tbn:ANd9GcSBuLm-g9RKCL3W6LkIsnCEDpNHRS8XzqcMKDNW85Sg6EROeTGx"/>
          <p:cNvPicPr>
            <a:picLocks noChangeAspect="1" noChangeArrowheads="1"/>
          </p:cNvPicPr>
          <p:nvPr/>
        </p:nvPicPr>
        <p:blipFill>
          <a:blip r:embed="rId6"/>
          <a:srcRect/>
          <a:stretch>
            <a:fillRect/>
          </a:stretch>
        </p:blipFill>
        <p:spPr bwMode="auto">
          <a:xfrm>
            <a:off x="6429388" y="5500702"/>
            <a:ext cx="2714612" cy="1357298"/>
          </a:xfrm>
          <a:prstGeom prst="rect">
            <a:avLst/>
          </a:prstGeom>
          <a:noFill/>
        </p:spPr>
      </p:pic>
      <p:pic>
        <p:nvPicPr>
          <p:cNvPr id="57356" name="Picture 12" descr="http://t0.gstatic.com/images?q=tbn:ANd9GcRzYJt2q1w8_HY1Y2ge9i-zfQqtoWnMJQqeFk_0rABkB6tXkNpw"/>
          <p:cNvPicPr>
            <a:picLocks noChangeAspect="1" noChangeArrowheads="1"/>
          </p:cNvPicPr>
          <p:nvPr/>
        </p:nvPicPr>
        <p:blipFill>
          <a:blip r:embed="rId7"/>
          <a:srcRect/>
          <a:stretch>
            <a:fillRect/>
          </a:stretch>
        </p:blipFill>
        <p:spPr bwMode="auto">
          <a:xfrm rot="19065755">
            <a:off x="7462468" y="1295598"/>
            <a:ext cx="1405780" cy="1363414"/>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		Child/Human Development</a:t>
            </a:r>
            <a:endParaRPr lang="en-IN" dirty="0">
              <a:solidFill>
                <a:srgbClr val="FF0000"/>
              </a:solidFill>
            </a:endParaRPr>
          </a:p>
        </p:txBody>
      </p:sp>
      <p:sp>
        <p:nvSpPr>
          <p:cNvPr id="3" name="Content Placeholder 2"/>
          <p:cNvSpPr>
            <a:spLocks noGrp="1"/>
          </p:cNvSpPr>
          <p:nvPr>
            <p:ph sz="half" idx="1"/>
          </p:nvPr>
        </p:nvSpPr>
        <p:spPr/>
        <p:txBody>
          <a:bodyPr>
            <a:normAutofit fontScale="92500" lnSpcReduction="20000"/>
          </a:bodyPr>
          <a:lstStyle/>
          <a:p>
            <a:r>
              <a:rPr lang="en-US" dirty="0" smtClean="0">
                <a:solidFill>
                  <a:srgbClr val="008000"/>
                </a:solidFill>
              </a:rPr>
              <a:t>Wage Employment</a:t>
            </a:r>
          </a:p>
          <a:p>
            <a:pPr marL="514350" indent="-514350">
              <a:buAutoNum type="arabicPeriod"/>
            </a:pPr>
            <a:r>
              <a:rPr lang="en-US" dirty="0" err="1" smtClean="0">
                <a:solidFill>
                  <a:srgbClr val="660066"/>
                </a:solidFill>
              </a:rPr>
              <a:t>Anganwadi</a:t>
            </a:r>
            <a:r>
              <a:rPr lang="en-US" dirty="0" smtClean="0">
                <a:solidFill>
                  <a:srgbClr val="660066"/>
                </a:solidFill>
              </a:rPr>
              <a:t> Worker</a:t>
            </a:r>
          </a:p>
          <a:p>
            <a:pPr marL="514350" indent="-514350">
              <a:buAutoNum type="arabicPeriod"/>
            </a:pPr>
            <a:r>
              <a:rPr lang="en-US" dirty="0" err="1" smtClean="0">
                <a:solidFill>
                  <a:srgbClr val="660066"/>
                </a:solidFill>
              </a:rPr>
              <a:t>Anganwadi</a:t>
            </a:r>
            <a:r>
              <a:rPr lang="en-US" dirty="0" smtClean="0">
                <a:solidFill>
                  <a:srgbClr val="660066"/>
                </a:solidFill>
              </a:rPr>
              <a:t> Supervisor</a:t>
            </a:r>
          </a:p>
          <a:p>
            <a:pPr marL="514350" indent="-514350">
              <a:buAutoNum type="arabicPeriod"/>
            </a:pPr>
            <a:r>
              <a:rPr lang="en-US" dirty="0" err="1" smtClean="0">
                <a:solidFill>
                  <a:srgbClr val="660066"/>
                </a:solidFill>
              </a:rPr>
              <a:t>Balwadi</a:t>
            </a:r>
            <a:r>
              <a:rPr lang="en-US" dirty="0" smtClean="0">
                <a:solidFill>
                  <a:srgbClr val="660066"/>
                </a:solidFill>
              </a:rPr>
              <a:t> Supervisor</a:t>
            </a:r>
          </a:p>
          <a:p>
            <a:pPr marL="514350" indent="-514350">
              <a:buAutoNum type="arabicPeriod"/>
            </a:pPr>
            <a:r>
              <a:rPr lang="en-US" dirty="0" smtClean="0">
                <a:solidFill>
                  <a:srgbClr val="660066"/>
                </a:solidFill>
              </a:rPr>
              <a:t>Nursery Teacher</a:t>
            </a:r>
          </a:p>
          <a:p>
            <a:pPr marL="514350" indent="-514350">
              <a:buAutoNum type="arabicPeriod"/>
            </a:pPr>
            <a:r>
              <a:rPr lang="en-US" dirty="0" smtClean="0">
                <a:solidFill>
                  <a:srgbClr val="660066"/>
                </a:solidFill>
              </a:rPr>
              <a:t>Nursery Instructor</a:t>
            </a:r>
          </a:p>
          <a:p>
            <a:pPr marL="514350" indent="-514350">
              <a:buAutoNum type="arabicPeriod"/>
            </a:pPr>
            <a:r>
              <a:rPr lang="en-US" dirty="0" smtClean="0">
                <a:solidFill>
                  <a:srgbClr val="660066"/>
                </a:solidFill>
              </a:rPr>
              <a:t>Principal of school</a:t>
            </a:r>
          </a:p>
          <a:p>
            <a:pPr marL="514350" indent="-514350">
              <a:buAutoNum type="arabicPeriod"/>
            </a:pPr>
            <a:r>
              <a:rPr lang="en-US" dirty="0" smtClean="0">
                <a:solidFill>
                  <a:srgbClr val="660066"/>
                </a:solidFill>
              </a:rPr>
              <a:t>Counselor in Special School</a:t>
            </a:r>
          </a:p>
          <a:p>
            <a:pPr marL="514350" indent="-514350">
              <a:buNone/>
            </a:pPr>
            <a:endParaRPr lang="en-IN" dirty="0"/>
          </a:p>
        </p:txBody>
      </p:sp>
      <p:sp>
        <p:nvSpPr>
          <p:cNvPr id="4" name="Content Placeholder 3"/>
          <p:cNvSpPr>
            <a:spLocks noGrp="1"/>
          </p:cNvSpPr>
          <p:nvPr>
            <p:ph sz="half" idx="2"/>
          </p:nvPr>
        </p:nvSpPr>
        <p:spPr/>
        <p:txBody>
          <a:bodyPr>
            <a:normAutofit fontScale="92500" lnSpcReduction="20000"/>
          </a:bodyPr>
          <a:lstStyle/>
          <a:p>
            <a:r>
              <a:rPr lang="en-US" dirty="0" smtClean="0">
                <a:solidFill>
                  <a:srgbClr val="008000"/>
                </a:solidFill>
              </a:rPr>
              <a:t>Self Employment</a:t>
            </a:r>
          </a:p>
          <a:p>
            <a:pPr>
              <a:buNone/>
            </a:pPr>
            <a:r>
              <a:rPr lang="en-US" dirty="0" smtClean="0">
                <a:solidFill>
                  <a:srgbClr val="008000"/>
                </a:solidFill>
              </a:rPr>
              <a:t>As a Owner of</a:t>
            </a:r>
          </a:p>
          <a:p>
            <a:pPr marL="514350" indent="-514350">
              <a:buAutoNum type="arabicPeriod"/>
            </a:pPr>
            <a:r>
              <a:rPr lang="en-US" dirty="0" err="1" smtClean="0">
                <a:solidFill>
                  <a:srgbClr val="660066"/>
                </a:solidFill>
              </a:rPr>
              <a:t>Creche</a:t>
            </a:r>
            <a:endParaRPr lang="en-US" dirty="0" smtClean="0">
              <a:solidFill>
                <a:srgbClr val="660066"/>
              </a:solidFill>
            </a:endParaRPr>
          </a:p>
          <a:p>
            <a:pPr marL="514350" indent="-514350">
              <a:buAutoNum type="arabicPeriod"/>
            </a:pPr>
            <a:r>
              <a:rPr lang="en-US" dirty="0" err="1" smtClean="0">
                <a:solidFill>
                  <a:srgbClr val="660066"/>
                </a:solidFill>
              </a:rPr>
              <a:t>Balwadi</a:t>
            </a:r>
            <a:endParaRPr lang="en-US" dirty="0" smtClean="0">
              <a:solidFill>
                <a:srgbClr val="660066"/>
              </a:solidFill>
            </a:endParaRPr>
          </a:p>
          <a:p>
            <a:pPr marL="514350" indent="-514350">
              <a:buAutoNum type="arabicPeriod"/>
            </a:pPr>
            <a:r>
              <a:rPr lang="en-US" dirty="0" smtClean="0">
                <a:solidFill>
                  <a:srgbClr val="660066"/>
                </a:solidFill>
              </a:rPr>
              <a:t>Nursery School</a:t>
            </a:r>
          </a:p>
          <a:p>
            <a:pPr marL="514350" indent="-514350">
              <a:buAutoNum type="arabicPeriod"/>
            </a:pPr>
            <a:r>
              <a:rPr lang="en-US" dirty="0" smtClean="0">
                <a:solidFill>
                  <a:srgbClr val="660066"/>
                </a:solidFill>
              </a:rPr>
              <a:t>School for Special Children</a:t>
            </a:r>
          </a:p>
          <a:p>
            <a:pPr marL="514350" indent="-514350">
              <a:buAutoNum type="arabicPeriod"/>
            </a:pPr>
            <a:r>
              <a:rPr lang="en-US" dirty="0" smtClean="0">
                <a:solidFill>
                  <a:srgbClr val="660066"/>
                </a:solidFill>
              </a:rPr>
              <a:t>Old Age Care Home / Day Care Centre</a:t>
            </a:r>
          </a:p>
          <a:p>
            <a:pPr marL="514350" indent="-514350">
              <a:buAutoNum type="arabicPeriod"/>
            </a:pPr>
            <a:r>
              <a:rPr lang="en-US" dirty="0" err="1" smtClean="0">
                <a:solidFill>
                  <a:srgbClr val="660066"/>
                </a:solidFill>
              </a:rPr>
              <a:t>Organiser</a:t>
            </a:r>
            <a:r>
              <a:rPr lang="en-US" dirty="0" smtClean="0">
                <a:solidFill>
                  <a:srgbClr val="660066"/>
                </a:solidFill>
              </a:rPr>
              <a:t> of Hobby Classes</a:t>
            </a:r>
            <a:endParaRPr lang="en-IN" dirty="0">
              <a:solidFill>
                <a:srgbClr val="660066"/>
              </a:solidFill>
            </a:endParaRPr>
          </a:p>
        </p:txBody>
      </p:sp>
      <p:sp>
        <p:nvSpPr>
          <p:cNvPr id="56322" name="AutoShape 2" descr="data:image/jpeg;base64,/9j/4AAQSkZJRgABAQAAAQABAAD/2wCEAAkGBg8SEA8QEA8QEBAQEA8QFRQUFBYVFhQXFBAVFRUVFBQXHCYfFxkjGRcWHy8hIycqLCwsFx4xNTAqNScrOCkBCQoKDgwOGg8PGiwkHx8wNCwpLCw1LC4pKS0sLCwsKi8sLCwxLCksLCk0KSksLCwqLCwsKSkqLykqLCwsLCwpKf/AABEIALIBGgMBIgACEQEDEQH/xAAcAAEAAQUBAQAAAAAAAAAAAAAAAQIEBQYHAwj/xAA9EAACAgECAwQIBAQFBAMAAAABAgADEQQSBSExBhNBUQciUmFxgZLSFCMykUKhscEzQ2Jy0SSCovAVFlP/xAAbAQEAAgMBAQAAAAAAAAAAAAAAAQQCAwUGB//EAC0RAAICAQMDAgQGAwAAAAAAAAABAgMRBBIxIUFRBaETFDKBFSJxkbHhYdHw/9oADAMBAAIRAxEAPwDssiTImBmJEZiCREjMQCcyZEmATJEpkiCCqTIkiSQVCTIkwCZMiTJIJkyIgExESSCYiIBMREAREQBERAEREAREQBERAEREAszIkyJgZkSJJkQSIiIBMkSJIgCTECCCqSJEkSSCqTKZVAJiJMkgmIEQCYiJJBMREAmIEQBERAERKXtUc2IA95xAKong2vqHW2sf9y/8yuq9GGUZWHmpBH7iCMo9IiIJEREAREQCzxEkyJgZkYkSYgEYiTiMQSRJxEmCBJkCSIBMmRKsSSAJUJEkQCZIkSZJBIkyBJgCIkySBERAJESw4xxqnS1Nde+ytcDOCSSTgBQOZM0HiPptqBIo0ruM8msYID79oBM3V0zs+lENpcnTYmh8I9MGhtyLhZpmC5ywDKceCsvPPxAm76XUpYiWVsGR1V1YdCCMgj5TGdU6/qWAmmVWuApYnAUEn4AZnFuNcXs1NrWucgn1V8FXwAE6p2s0V1uktSlsORkj2lH6kz7xOOytYyhrJPKXYYmW7M8bfTahGDYrZlWweBUnGceY6zEzO9i9HXZrKlsDEDLgAZBZeY3eQ8fkJrXJTrzvWDrgkyBJlk7giIgCIiAWsjEqkTEzKYlWJGJAIiTiMQCMSYkwAIiTJIEqEgSYBMmQJMkgSYkwBJiIAkyJMkgREQDgnpM43ddr76nY91p37tEzyGFGWx5nz+E1Kbn6WdDanEXsdFVLlQoy/wAQVQpLf6gf5YmmT0lGPhxx4NEuQJ9D+j6524Zoi/Xudo/2qxVP/ECfPBn0Dwrj1ek4dpLNdbVUTTWMKCM+r6oVOudu3OBgHPhKmvTcYpeTKBtE5x6SNBTW9LJWFezeWI5KcY6r58+s6Bo9altddtZyliK6nBGQwyOR6TlnbfinfatwDlKfyl+X6j9Wf2nDs6LDNWqaUDCaTSvY611jc7nCjkMn4kzpnYnsydMhstGL7BgjIO1c8hy8TyJnMabijK6nDKwYHyIIIP8AKdR7T9qlo06hSDfdWCoHQBhzfPu8PfNcMclXTbVmcuxj+PekBF7+mkMLVOxLORXII3HHu5iXHZ3t9Vdtr1GKbegb+Bj8f4T8ZzPMRvZj81Pdk7zmTMV2Z0DU6WmtyxYKC24k4Lc9oz0Azj5TKzedVPKyIiIJLfEiVRMTIpkSrEYgFMSrEYgFMmTiBAIxJkxAEnEpZwBkkADxJwP3nlZxCpdmbEHeMEXn1Y9BkQSot8IuMSZAkyTEAScQJMARESQU2WKoyxAA8ScCWq8a05O0XVknljcJqPabiZtuKg/l1naB5nxP9ph5ybfUHGbUV0R26PSlOClN4bOn03q2drBsEqcHOCOonoJoXZrX2JfWin1LGwy+HMdfjN9Eu6a9XR3YOdq9M9PPbnOSw44KBRdZfWlldVb2EMoYYVd3Q/CfN2v1hutsuYKpsdnIUAAZOcKPIdJ9G9qKi2h1qjq2m1AHx7tp81Znf9PSxJnPsN17H8C4Q9aX6vXbXrJsegjaMKeQyRlweX6efPEsu2/G11utDaZrbUwldSFMbTgArWgJyCRnmM88Y5TXdHpWtsrqTG6x1RcnAyxwMk9Bk9Z2b0fejn8Gx1GoKvqCMIF5rUCPW5+LHpnwE3WyjS98nl9kQuvQvtJfxGvhdtmpKDU7CyqiBe6Q4G0heW5Rk+7kOeJzUn+fOd2sKgEnAABJJ6YxzzOK8Z1iW322IoRGc7QAByHIHA88Z+c8/c8vJV1i4eSylT2MQoJJCjaMnoM5wPISmbN2F4PRqbL0uTditWX1iCPWwSMH4TSlnoU4RcntXc1mZvsdwrv9XWCMpX+a/wAFPIfVibXq/RlQf8K6yv3MA4/sf5zJ9k+y/wCEW3cyu9jD1gDyUDkOfvJMzUHks16aamty6GwxETedMREQDxxIlUYkElMYkxIJIxGJMQCMRJk4gEYlNjhVZjyCgk/ADJlcteJ6Z7KbURtrOjKD7yP79PnD4JjhySZy/tBx19TaWJIqBIRPADzI8SevzmNrsZSCpKkEEEeBHQ/GXXEuD36cqLk2lgSOYPQ8+ks5yJN568n0eiNSrSrxt7Y4Oq9kuLvqNMHf9as1bHzIAIPzBEzeJgOw6Y0VfqBclzy/i9b9R8szYJ1a8uKyfP8AWRjG+aisJNiImK4t2hqoO0gu/XaPD4nwkznGC3SeDTXXKyW2CyzKwZqn/wB3Of8AAGP95z/SNX21JGKqsHzc5x8hK3ztGOf5Lf4dqM42+6MHxXTNXdYrFSdxb1enrHP95aT21ere1i9h3Mcc8AdPhLnhfBLbw5TaAuB63LJPgPlOC4/Em1Bc8HplNVVp2PGOS77J6ZW1AJPOsFgPM9OvuzN5ExfAuCihDnnY2Nx8PcB7plZ39JU6q0nyeX116uuco8Lojlfpf7V2IyaGl2TK95cVOCQ36EyOeMZJ+U5VN19LukKcSZyci2mpxz6YBTH/AImaVPWaWKjUsdzly5LrhVZa+hRyJuqHL3uJ9Pzgnov4Ol/EKy7KBQO/Ck83ZSNoHng4J+E70Jz/AFCWZqPgzhwUX0q6sjDKupUjzBGCJyPtdwVdLqDWmdjIrrk5IzkEZ+InYJp3bvsy93/Uo6juamyhB5hSWJBHjOXNZRq1Ne6GUuqObTqvYjhNCaam9UHe2V+s/Mk5bmPcMgftOXaehndUUEs7KoHvJwJ2Ts/wxtPp66WcOU3cwMdWJwB85hWupV0kcybwZKIibjpiIiAIiIB5xESCRiRiVYkQCMRiTEAjEmYbtPr9RVUv4dC9juEBC7tueecfymtdnO1r1PbTqy7MWYhnP6GAOUPkCR8prlaoy2sv06C26l2ww8du5tHF+0+m05C2OS5/gQbmHx8BLUdudF3Zfe2R/llfXPwHT55xOaanUNY72OSWdixJ8yZ5ym9VLPQ9DX6DRsW9vPcveM8Xs1FrWOT5Kvgg8AP/AHnM52U7JVamrvXscbbSu0YwQAD1M1iusscKCxwTgeQGSf2m3+jzjAVm0zZ/MO9D4ZC8x8wMzXViU/zdy5r99Ola0/Tb48G+1VqqhVAAAAAHQAdBK8y31uqFdbuQTtGcDqfITTNR+NtY6grYNnNcDAUf6V6kS3fqFV0Sy/8AHg8dp9M78tySXl+Te5zbiZJutLfq7x8/v/xMvp+2VwxvRHHjjKn/AImM4xrUttaxE2AgZ8yfEmc7WX13QW18Pg62g01tFj3ro1yWURNm4V2WqtqrtNj+sOYG3kc4IzjzlGqmVrxE6V+ohQt0zWZnuAdoa6Kyjoxy5bK48QOuZcdo+AJXUr1LjYcN4kg+J+B/rLTs3waq/f3hb1Cvqg4yD5+PhLEKrablGOM+xUtvov07nLO33Mse2tOcd3Zjz5f0zM9pdQtiK6nKsARLBezml/8AxXpjmSf79Zkq0AAAAAHIATs0q5N/Ea+xwL5UNL4Sa/U0T0r9mqrtK+rxtv06g7h/Gm8Aq3njJI8ufnOLVVMzBVUszHAAGST5AeM7Z6YNe9fD9i5xfclbH/SAXx8yomieijgff68Wn9GlXvT72OVQfvk/9s9BpZuFDlLhcFCSyzU9FrbKLUurJSypgwPTBB6H+hE+meHarvaarcY7ytHx5blBx/OcB9IPD3q4lqgy4FlnergYBVxkEfPI+U6b2U7eaJdFoa7dSpvKU0FACzhs7BuAHIdOcx1kfiQjOKEOjN5mu9vr2XQ27c+syIf9pbn/AMfObFNf7d2qNDcGP6tir/u3gj+hnIlwTb9D/Q0XsHTu11XLOxbH/ZSB/WdanIux/HK9LeXsUkOoryCPVywyx8xOtJap6EHof3mFfBX0jWzBXERNhcEREAREQCnEYiJBIxIxJiARiQZVIxBBz+7hPGLnawuyfqUDvAnq56BVlg3YTXZ5ohJ8e8X+86fiMSu9PF8tnZh6zdDpCMV9v7OYjsFrvZr+sT0q9H2sJw3dIPMvn+QE6XiJHy0DN+uap+P2/swXZ/spVpgT/iWsCGcjwPVVHgP6zE8W9H26wPprFpU8yp3cjn+EjoJucTa6oNYwUYeoaiFjsUur58ftwYjgeg1dQK36hblCjb6pDA+OW8RL3iN1i1k1J3j9AM/zMusScTLb+XCZWla5z3yS/hexojdndZY7M1YBYkkkqBn3ASluy2rH+WD8GX/mb7Eo/h9b5b/77HQXqty4S9/9mhJ2W1ZIHdhfeWXl+xm5cK0Pc1JVnO0HJ8ySSf5mXcmb6NLCl5jyV9TrbNQkpYwvBRZUGBVhkEEEeYM1Ydj7VYmu8IM8sZzjwzibZGJstohbjcuDVTqbKcqD5LfQ12KirY4dx1YDGfLlLiRiTNqWFg0N5eTSPS+oPDW9UsRfSRjPq8zkn3YyPnOd+j7tuugexXqNld+zJQjepXOAoPJuvTlO8sgIwQCD4GWy8I0wYONPSHByGFaZHzxmXKtRGNbrlHOTBx65NP7e9kbeJVaS3ThUsUZItyh2WKGwcA4IPh7zLbsl6Jl011eo1FwueshkRVKqGB5MSTlseHSdDia1qLFDYn0G1ZyTNd7c8Kt1GmVKV3Mtqvt5ZIwy8if92ZsUSu1lYE4qUXFnH17Ha8nH4Z/mVH95tPYrsrqqLjddtQFCm0EMWyQeZHIYxN2xJmKgkV4aaMHkRETMtCIiAIiIBTEmIBEScRiAREnEQDAUUNq3sssssXTpbZVXVW7V7+7Yo9lroQzZYMAudoAyQSeXuNBXpSbVt1Hd+qpraxrUyzqqsBYSVIJ/hIBycgnGLejUNo2srtrtahrbLa7a62sC94xdq7VQFlwxYhsFSCMkGUcT4oupqsrqp1JX8omw1WVL/j1+qu8KzHGTlQQMdYBl9dxFKsb93NLX5DPKtNzfPE87uL1qlz4c9y61kADJZlrZQuSBz7xeZI8ZiuN8K2kGvvnzp9avrPZZ1p5YDE4JM8tXcAuurw+/8Rp7cBHOVWrSZYEDB/S3TyPlAM3puLBnFdlVtDsCVFgQhsddrVsy5HXBIOOeMTy7TuRo9SVYqRU2CCQR8COYM8rtUt9unFSuRXb3rOUdVUKjqAGYDLEtjAzyznHLPp2nUnR6kAEnum5AEk/ADmflAKLOzVYBNVt9Ng5q4utbB/1I7FXX/SwInjoe0bOlY7iyy4i0WLUa9qtTc1NmDbYuR3itjGZXZ2qqIIpq1F9h/Si0XLk+G53QIg/1MQJjKuHrS9I1D2BjTe7tUbVU226k3WAGvw3O2M+EAz54vWEvdgy/h894CBkYrWzAwSD6rDoZTTxYvY1a6e4qr921madgIUE8jZu5ZxyWWOs0LtqNP3YY0XLUbW8vwzd5VnPPLFgCT1CASnQCoai8M1y2HVMVXNwQ+omOQ9QiAZP/AOYq7mu/1ttq1sihSXY2LuVQo6tj9sHwEoq4x66JbTbQbDtQ2d2VY4zt3VuwBx0DYzjlmYjhln/T6B1SxzpK6ltrCMGXdp9hIVgCzKfAc8bsZPI32q1o1Hd11JYfzabGdq3rWsJYHOS6jLcsBRzyeeIBcaDja2lB3VtYtBNbPsw4AzyKO2DjnhsHr5GSvHqDpn1QYmlBaSQDn8tmVgB4nKkAePLzmM0nDzVoxcFue9dMwRWZmKsy42oh5KScDpykrwh0uroVSdM3c3u/IDdp1CbT73YUNjoQlkAyWp4xhkWum28vX3o7s1ABcgA5ssXrnwzPfTcTreyykHFtQQsh6gMoYEeBHPGR4zWaKkR60vN6LTTdQpTvlyqajCc6+vqbOvvmUXhpd9Qyk12JbW9NhBOP+mqBzn9SHGGHj7iAQBcarjoQZWm60d8aDs7oYfcqgHvLFzknkR5HOJklOQCQRkDkcZGfA4yP2mvaau01EvS1bniKuV68hqF9YEdUOCQeXLqB0GxmAa/w7SNq1/EXWWiqwsaaUsatRXkhXc1kF3YANzOFyAACCTcjTLpAzq2psRjWgpNneeszhQUa1srnI5F9vLoJa8P1x0afh767u7rLCq5K3tRq9xKK/dqTW6ghTuABwCCc4EcS4ot9TbatStS26ZjYa7Ks/nKT3akCw4AzuC48iYBkRxtFNK3I9DX2NWgfYcsF3D1q3ZRnoMnmeXiM++r14VggR7HKM4VdoJCsqnBdlGcsPGYhtLVa+nVRZbSTqVfvO8brSBgmzmB0nroqb11SrYGsSuiwJccesGtqIWzysGDk9GGD1yABXV2i3V0WLprydRk1p+TuK92H3nNu0DB6Zz7p6Xcd2EhtPf6lS22Y7o92Du/UBZlj6p/QGmIFQWnhPfd8gSkK23vFKt+FUYbZzHPPWNdod1jWqb3060UK9Yawd9WTZuz/ABM68jjxBZccxgDa0YEAg5BwcyqUoBjl05SqAIiIAiIgEREQBERAEREAxesXXbz3R0nd8sd4LN3TnnacdZ5bOJ+1ofpu+6ZkzA7U/Dm/e3f7C2d7A95j/D2ZwPW5bMfLMA9dvE/a0P03fdG3iftaH6bvunvxhCwpUKrbrgCrMyg/lWHBKgnw8pkKlwqjAGABgHIHLoD4wDEbeJ+1ofpu+6NvE/a0P03fdL/izkUXEEqRW5BBwQdp5g+Blo2pcW0VWH1xY5BHIWIKLfW+IO3I8Dg9CIB57OJ+1ofpu+6NvE/a0P03fdHGNbYtid2trCkC6wJjBBJUI2SM5XvDjzCnyl3xcK2muOcjunYEHyQkEEfIwC028T9rQ/Td90beJ+1ofpu+6XPE69uluCDG2mzAyR/CfHqPjI4Kp2ueSguR3YZmFZXkwywHPOeQ5eXXJAt9nE/a0P03fdGziftaH6bvulCpWaWuexhcAxZt7Ao4z6gXOMA8tuMHA5HMute1hSja5rsayvPlnYxKsPFcjBHl4wDw2cT9rQ/Td90beJ+1ofpu+6e3D9YXutyCrJVQGQnO1t92ceYIwQfEYnh+Pf8AE7sWdzu/DZ5d3nrv65JFn5fTxOekAnbxP2tD9N33Rt4n7Wh+m77pmpY8VblWCxRHsVXYEqcbWIG4c1ywUZ98As9nE/a0P03fdG3intaH6bvul/pNPUhcVnmdpK7ywHXBCknbnn064ljXVU622W2Mrq9gJ7xlNQVyF2jICjbg5x6w5nOYBGzifnofpu+6NvE/a0P03fdPe29/w9LPlXLaMt/Dgm6rcCPDqeU9tDZltRzyBcAOef8AJqyB88/zgFlt4n7Wh+m77o28T9rQ/Td908KdXYtOnFjFu8OjKWE8zusqLIx8+Zx5j3g5v+KUKx0+4Z/OUeI5FWOOR9w/aAW+3iftaH6bvujbxP2tD9N33S74wXFTWIcPUDYM52nCnKtjqCM/A4PhLrTU7EVcltoAyeZPmT8YBXXnAzjOBnHTPjjPhKoiAIiIAiIgCIiAIiIAiIgCeH4Kvdv2Jv67toz0x1+E94gFJQcsgcjkf0lURAIZQRgjIPhIKA46cunu+EqiAUCsc+Q59eXXljn8pJrGMYGMYx4Y8sSqIBSyAgggEHwMBAMkADJyfecYyfkAPlKogHg2irLbyiF+XrbRnl0Oes9Sg5cgccx7vhKogFOwZzyz0/8Af3P7yO6GMYGM5xjlnOf685XEAgCRZWCCCAQRggjIPxEqiAeVOlRAQiKgJydoAz7ziUvoqywYohYYwxUEjHTnPeIBQ1YIIIBBGCCMg+4iRVSqgKoCqOgAwPPp8Z6RAKO6GAMDAxgY5DHTAklAcZGcHI90qiAUsgIIIBB5ESqIgCIiAIiIAiIgCIiAIiIAiIgCIiAIiIAiIgCIiAIiIAiIgCIiAIiIAiIgCIiAIiIAiIgCIiAIiIAiIgH/2Q=="/>
          <p:cNvSpPr>
            <a:spLocks noChangeAspect="1" noChangeArrowheads="1"/>
          </p:cNvSpPr>
          <p:nvPr/>
        </p:nvSpPr>
        <p:spPr bwMode="auto">
          <a:xfrm>
            <a:off x="63500" y="-820738"/>
            <a:ext cx="2686050" cy="169545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56324" name="AutoShape 4" descr="data:image/jpeg;base64,/9j/4AAQSkZJRgABAQAAAQABAAD/2wCEAAkGBg8SEA8QEA8QEBAQEA8QFRQUFBYVFhQXFBAVFRUVFBQXHCYfFxkjGRcWHy8hIycqLCwsFx4xNTAqNScrOCkBCQoKDgwOGg8PGiwkHx8wNCwpLCw1LC4pKS0sLCwsKi8sLCwxLCksLCk0KSksLCwqLCwsKSkqLykqLCwsLCwpKf/AABEIALIBGgMBIgACEQEDEQH/xAAcAAEAAQUBAQAAAAAAAAAAAAAAAQIEBQYHAwj/xAA9EAACAgECAwQIBAQFBAMAAAABAgADEQQSBSExBhNBUQciUmFxgZLSFCMykUKhscEzQ2Jy0SSCovAVFlP/xAAbAQEAAgMBAQAAAAAAAAAAAAAAAQQCAwUGB//EAC0RAAICAQMDAgQGAwAAAAAAAAABAgMRBBIxIUFRBaETFDKBFSJxkbHhYdHw/9oADAMBAAIRAxEAPwDssiTImBmJEZiCREjMQCcyZEmATJEpkiCCqTIkiSQVCTIkwCZMiTJIJkyIgExESSCYiIBMREAREQBERAEREAREQBERAEREAszIkyJgZkSJJkQSIiIBMkSJIgCTECCCqSJEkSSCqTKZVAJiJMkgmIEQCYiJJBMREAmIEQBERAERKXtUc2IA95xAKong2vqHW2sf9y/8yuq9GGUZWHmpBH7iCMo9IiIJEREAREQCzxEkyJgZkYkSYgEYiTiMQSRJxEmCBJkCSIBMmRKsSSAJUJEkQCZIkSZJBIkyBJgCIkySBERAJESw4xxqnS1Nde+ytcDOCSSTgBQOZM0HiPptqBIo0ruM8msYID79oBM3V0zs+lENpcnTYmh8I9MGhtyLhZpmC5ywDKceCsvPPxAm76XUpYiWVsGR1V1YdCCMgj5TGdU6/qWAmmVWuApYnAUEn4AZnFuNcXs1NrWucgn1V8FXwAE6p2s0V1uktSlsORkj2lH6kz7xOOytYyhrJPKXYYmW7M8bfTahGDYrZlWweBUnGceY6zEzO9i9HXZrKlsDEDLgAZBZeY3eQ8fkJrXJTrzvWDrgkyBJlk7giIgCIiAWsjEqkTEzKYlWJGJAIiTiMQCMSYkwAIiTJIEqEgSYBMmQJMkgSYkwBJiIAkyJMkgREQDgnpM43ddr76nY91p37tEzyGFGWx5nz+E1Kbn6WdDanEXsdFVLlQoy/wAQVQpLf6gf5YmmT0lGPhxx4NEuQJ9D+j6524Zoi/Xudo/2qxVP/ECfPBn0Dwrj1ek4dpLNdbVUTTWMKCM+r6oVOudu3OBgHPhKmvTcYpeTKBtE5x6SNBTW9LJWFezeWI5KcY6r58+s6Bo9altddtZyliK6nBGQwyOR6TlnbfinfatwDlKfyl+X6j9Wf2nDs6LDNWqaUDCaTSvY611jc7nCjkMn4kzpnYnsydMhstGL7BgjIO1c8hy8TyJnMabijK6nDKwYHyIIIP8AKdR7T9qlo06hSDfdWCoHQBhzfPu8PfNcMclXTbVmcuxj+PekBF7+mkMLVOxLORXII3HHu5iXHZ3t9Vdtr1GKbegb+Bj8f4T8ZzPMRvZj81Pdk7zmTMV2Z0DU6WmtyxYKC24k4Lc9oz0Azj5TKzedVPKyIiIJLfEiVRMTIpkSrEYgFMSrEYgFMmTiBAIxJkxAEnEpZwBkkADxJwP3nlZxCpdmbEHeMEXn1Y9BkQSot8IuMSZAkyTEAScQJMARESQU2WKoyxAA8ScCWq8a05O0XVknljcJqPabiZtuKg/l1naB5nxP9ph5ybfUHGbUV0R26PSlOClN4bOn03q2drBsEqcHOCOonoJoXZrX2JfWin1LGwy+HMdfjN9Eu6a9XR3YOdq9M9PPbnOSw44KBRdZfWlldVb2EMoYYVd3Q/CfN2v1hutsuYKpsdnIUAAZOcKPIdJ9G9qKi2h1qjq2m1AHx7tp81Znf9PSxJnPsN17H8C4Q9aX6vXbXrJsegjaMKeQyRlweX6efPEsu2/G11utDaZrbUwldSFMbTgArWgJyCRnmM88Y5TXdHpWtsrqTG6x1RcnAyxwMk9Bk9Z2b0fejn8Gx1GoKvqCMIF5rUCPW5+LHpnwE3WyjS98nl9kQuvQvtJfxGvhdtmpKDU7CyqiBe6Q4G0heW5Rk+7kOeJzUn+fOd2sKgEnAABJJ6YxzzOK8Z1iW322IoRGc7QAByHIHA88Z+c8/c8vJV1i4eSylT2MQoJJCjaMnoM5wPISmbN2F4PRqbL0uTditWX1iCPWwSMH4TSlnoU4RcntXc1mZvsdwrv9XWCMpX+a/wAFPIfVibXq/RlQf8K6yv3MA4/sf5zJ9k+y/wCEW3cyu9jD1gDyUDkOfvJMzUHks16aamty6GwxETedMREQDxxIlUYkElMYkxIJIxGJMQCMRJk4gEYlNjhVZjyCgk/ADJlcteJ6Z7KbURtrOjKD7yP79PnD4JjhySZy/tBx19TaWJIqBIRPADzI8SevzmNrsZSCpKkEEEeBHQ/GXXEuD36cqLk2lgSOYPQ8+ks5yJN568n0eiNSrSrxt7Y4Oq9kuLvqNMHf9as1bHzIAIPzBEzeJgOw6Y0VfqBclzy/i9b9R8szYJ1a8uKyfP8AWRjG+aisJNiImK4t2hqoO0gu/XaPD4nwkznGC3SeDTXXKyW2CyzKwZqn/wB3Of8AAGP95z/SNX21JGKqsHzc5x8hK3ztGOf5Lf4dqM42+6MHxXTNXdYrFSdxb1enrHP95aT21ere1i9h3Mcc8AdPhLnhfBLbw5TaAuB63LJPgPlOC4/Em1Bc8HplNVVp2PGOS77J6ZW1AJPOsFgPM9OvuzN5ExfAuCihDnnY2Nx8PcB7plZ39JU6q0nyeX116uuco8Lojlfpf7V2IyaGl2TK95cVOCQ36EyOeMZJ+U5VN19LukKcSZyci2mpxz6YBTH/AImaVPWaWKjUsdzly5LrhVZa+hRyJuqHL3uJ9Pzgnov4Ol/EKy7KBQO/Ck83ZSNoHng4J+E70Jz/AFCWZqPgzhwUX0q6sjDKupUjzBGCJyPtdwVdLqDWmdjIrrk5IzkEZ+InYJp3bvsy93/Uo6juamyhB5hSWJBHjOXNZRq1Ne6GUuqObTqvYjhNCaam9UHe2V+s/Mk5bmPcMgftOXaehndUUEs7KoHvJwJ2Ts/wxtPp66WcOU3cwMdWJwB85hWupV0kcybwZKIibjpiIiAIiIB5xESCRiRiVYkQCMRiTEAjEmYbtPr9RVUv4dC9juEBC7tueecfymtdnO1r1PbTqy7MWYhnP6GAOUPkCR8prlaoy2sv06C26l2ww8du5tHF+0+m05C2OS5/gQbmHx8BLUdudF3Zfe2R/llfXPwHT55xOaanUNY72OSWdixJ8yZ5ym9VLPQ9DX6DRsW9vPcveM8Xs1FrWOT5Kvgg8AP/AHnM52U7JVamrvXscbbSu0YwQAD1M1iusscKCxwTgeQGSf2m3+jzjAVm0zZ/MO9D4ZC8x8wMzXViU/zdy5r99Ola0/Tb48G+1VqqhVAAAAAHQAdBK8y31uqFdbuQTtGcDqfITTNR+NtY6grYNnNcDAUf6V6kS3fqFV0Sy/8AHg8dp9M78tySXl+Te5zbiZJutLfq7x8/v/xMvp+2VwxvRHHjjKn/AImM4xrUttaxE2AgZ8yfEmc7WX13QW18Pg62g01tFj3ro1yWURNm4V2WqtqrtNj+sOYG3kc4IzjzlGqmVrxE6V+ohQt0zWZnuAdoa6Kyjoxy5bK48QOuZcdo+AJXUr1LjYcN4kg+J+B/rLTs3waq/f3hb1Cvqg4yD5+PhLEKrablGOM+xUtvov07nLO33Mse2tOcd3Zjz5f0zM9pdQtiK6nKsARLBezml/8AxXpjmSf79Zkq0AAAAAHIATs0q5N/Ea+xwL5UNL4Sa/U0T0r9mqrtK+rxtv06g7h/Gm8Aq3njJI8ufnOLVVMzBVUszHAAGST5AeM7Z6YNe9fD9i5xfclbH/SAXx8yomieijgff68Wn9GlXvT72OVQfvk/9s9BpZuFDlLhcFCSyzU9FrbKLUurJSypgwPTBB6H+hE+meHarvaarcY7ytHx5blBx/OcB9IPD3q4lqgy4FlnergYBVxkEfPI+U6b2U7eaJdFoa7dSpvKU0FACzhs7BuAHIdOcx1kfiQjOKEOjN5mu9vr2XQ27c+syIf9pbn/AMfObFNf7d2qNDcGP6tir/u3gj+hnIlwTb9D/Q0XsHTu11XLOxbH/ZSB/WdanIux/HK9LeXsUkOoryCPVywyx8xOtJap6EHof3mFfBX0jWzBXERNhcEREAREQCnEYiJBIxIxJiARiQZVIxBBz+7hPGLnawuyfqUDvAnq56BVlg3YTXZ5ohJ8e8X+86fiMSu9PF8tnZh6zdDpCMV9v7OYjsFrvZr+sT0q9H2sJw3dIPMvn+QE6XiJHy0DN+uap+P2/swXZ/spVpgT/iWsCGcjwPVVHgP6zE8W9H26wPprFpU8yp3cjn+EjoJucTa6oNYwUYeoaiFjsUur58ftwYjgeg1dQK36hblCjb6pDA+OW8RL3iN1i1k1J3j9AM/zMusScTLb+XCZWla5z3yS/hexojdndZY7M1YBYkkkqBn3ASluy2rH+WD8GX/mb7Eo/h9b5b/77HQXqty4S9/9mhJ2W1ZIHdhfeWXl+xm5cK0Pc1JVnO0HJ8ySSf5mXcmb6NLCl5jyV9TrbNQkpYwvBRZUGBVhkEEEeYM1Ydj7VYmu8IM8sZzjwzibZGJstohbjcuDVTqbKcqD5LfQ12KirY4dx1YDGfLlLiRiTNqWFg0N5eTSPS+oPDW9UsRfSRjPq8zkn3YyPnOd+j7tuugexXqNld+zJQjepXOAoPJuvTlO8sgIwQCD4GWy8I0wYONPSHByGFaZHzxmXKtRGNbrlHOTBx65NP7e9kbeJVaS3ThUsUZItyh2WKGwcA4IPh7zLbsl6Jl011eo1FwueshkRVKqGB5MSTlseHSdDia1qLFDYn0G1ZyTNd7c8Kt1GmVKV3Mtqvt5ZIwy8if92ZsUSu1lYE4qUXFnH17Ha8nH4Z/mVH95tPYrsrqqLjddtQFCm0EMWyQeZHIYxN2xJmKgkV4aaMHkRETMtCIiAIiIBTEmIBEScRiAREnEQDAUUNq3sssssXTpbZVXVW7V7+7Yo9lroQzZYMAudoAyQSeXuNBXpSbVt1Hd+qpraxrUyzqqsBYSVIJ/hIBycgnGLejUNo2srtrtahrbLa7a62sC94xdq7VQFlwxYhsFSCMkGUcT4oupqsrqp1JX8omw1WVL/j1+qu8KzHGTlQQMdYBl9dxFKsb93NLX5DPKtNzfPE87uL1qlz4c9y61kADJZlrZQuSBz7xeZI8ZiuN8K2kGvvnzp9avrPZZ1p5YDE4JM8tXcAuurw+/8Rp7cBHOVWrSZYEDB/S3TyPlAM3puLBnFdlVtDsCVFgQhsddrVsy5HXBIOOeMTy7TuRo9SVYqRU2CCQR8COYM8rtUt9unFSuRXb3rOUdVUKjqAGYDLEtjAzyznHLPp2nUnR6kAEnum5AEk/ADmflAKLOzVYBNVt9Ng5q4utbB/1I7FXX/SwInjoe0bOlY7iyy4i0WLUa9qtTc1NmDbYuR3itjGZXZ2qqIIpq1F9h/Si0XLk+G53QIg/1MQJjKuHrS9I1D2BjTe7tUbVU226k3WAGvw3O2M+EAz54vWEvdgy/h894CBkYrWzAwSD6rDoZTTxYvY1a6e4qr921madgIUE8jZu5ZxyWWOs0LtqNP3YY0XLUbW8vwzd5VnPPLFgCT1CASnQCoai8M1y2HVMVXNwQ+omOQ9QiAZP/AOYq7mu/1ttq1sihSXY2LuVQo6tj9sHwEoq4x66JbTbQbDtQ2d2VY4zt3VuwBx0DYzjlmYjhln/T6B1SxzpK6ltrCMGXdp9hIVgCzKfAc8bsZPI32q1o1Hd11JYfzabGdq3rWsJYHOS6jLcsBRzyeeIBcaDja2lB3VtYtBNbPsw4AzyKO2DjnhsHr5GSvHqDpn1QYmlBaSQDn8tmVgB4nKkAePLzmM0nDzVoxcFue9dMwRWZmKsy42oh5KScDpykrwh0uroVSdM3c3u/IDdp1CbT73YUNjoQlkAyWp4xhkWum28vX3o7s1ABcgA5ssXrnwzPfTcTreyykHFtQQsh6gMoYEeBHPGR4zWaKkR60vN6LTTdQpTvlyqajCc6+vqbOvvmUXhpd9Qyk12JbW9NhBOP+mqBzn9SHGGHj7iAQBcarjoQZWm60d8aDs7oYfcqgHvLFzknkR5HOJklOQCQRkDkcZGfA4yP2mvaau01EvS1bniKuV68hqF9YEdUOCQeXLqB0GxmAa/w7SNq1/EXWWiqwsaaUsatRXkhXc1kF3YANzOFyAACCTcjTLpAzq2psRjWgpNneeszhQUa1srnI5F9vLoJa8P1x0afh767u7rLCq5K3tRq9xKK/dqTW6ghTuABwCCc4EcS4ot9TbatStS26ZjYa7Ks/nKT3akCw4AzuC48iYBkRxtFNK3I9DX2NWgfYcsF3D1q3ZRnoMnmeXiM++r14VggR7HKM4VdoJCsqnBdlGcsPGYhtLVa+nVRZbSTqVfvO8brSBgmzmB0nroqb11SrYGsSuiwJccesGtqIWzysGDk9GGD1yABXV2i3V0WLprydRk1p+TuK92H3nNu0DB6Zz7p6Xcd2EhtPf6lS22Y7o92Du/UBZlj6p/QGmIFQWnhPfd8gSkK23vFKt+FUYbZzHPPWNdod1jWqb3060UK9Yawd9WTZuz/ABM68jjxBZccxgDa0YEAg5BwcyqUoBjl05SqAIiIAiIgEREQBERAEREAxesXXbz3R0nd8sd4LN3TnnacdZ5bOJ+1ofpu+6ZkzA7U/Dm/e3f7C2d7A95j/D2ZwPW5bMfLMA9dvE/a0P03fdG3iftaH6bvunvxhCwpUKrbrgCrMyg/lWHBKgnw8pkKlwqjAGABgHIHLoD4wDEbeJ+1ofpu+6NvE/a0P03fdL/izkUXEEqRW5BBwQdp5g+Blo2pcW0VWH1xY5BHIWIKLfW+IO3I8Dg9CIB57OJ+1ofpu+6NvE/a0P03fdHGNbYtid2trCkC6wJjBBJUI2SM5XvDjzCnyl3xcK2muOcjunYEHyQkEEfIwC028T9rQ/Td90beJ+1ofpu+6XPE69uluCDG2mzAyR/CfHqPjI4Kp2ueSguR3YZmFZXkwywHPOeQ5eXXJAt9nE/a0P03fdGziftaH6bvulCpWaWuexhcAxZt7Ao4z6gXOMA8tuMHA5HMute1hSja5rsayvPlnYxKsPFcjBHl4wDw2cT9rQ/Td90beJ+1ofpu+6e3D9YXutyCrJVQGQnO1t92ceYIwQfEYnh+Pf8AE7sWdzu/DZ5d3nrv65JFn5fTxOekAnbxP2tD9N33Rt4n7Wh+m77pmpY8VblWCxRHsVXYEqcbWIG4c1ywUZ98As9nE/a0P03fdG3intaH6bvul/pNPUhcVnmdpK7ywHXBCknbnn064ljXVU622W2Mrq9gJ7xlNQVyF2jICjbg5x6w5nOYBGzifnofpu+6NvE/a0P03fdPe29/w9LPlXLaMt/Dgm6rcCPDqeU9tDZltRzyBcAOef8AJqyB88/zgFlt4n7Wh+m77o28T9rQ/Td908KdXYtOnFjFu8OjKWE8zusqLIx8+Zx5j3g5v+KUKx0+4Z/OUeI5FWOOR9w/aAW+3iftaH6bvujbxP2tD9N33S74wXFTWIcPUDYM52nCnKtjqCM/A4PhLrTU7EVcltoAyeZPmT8YBXXnAzjOBnHTPjjPhKoiAIiIAiIgCIiAIiIAiIgCeH4Kvdv2Jv67toz0x1+E94gFJQcsgcjkf0lURAIZQRgjIPhIKA46cunu+EqiAUCsc+Q59eXXljn8pJrGMYGMYx4Y8sSqIBSyAgggEHwMBAMkADJyfecYyfkAPlKogHg2irLbyiF+XrbRnl0Oes9Sg5cgccx7vhKogFOwZzyz0/8Af3P7yO6GMYGM5xjlnOf685XEAgCRZWCCCAQRggjIPxEqiAeVOlRAQiKgJydoAz7ziUvoqywYohYYwxUEjHTnPeIBQ1YIIIBBGCCMg+4iRVSqgKoCqOgAwPPp8Z6RAKO6GAMDAxgY5DHTAklAcZGcHI90qiAUsgIIIBB5ESqIgCIiAIiIAiIgCIiAIiIAiIgCIiAIiIAiIgCIiAIiIAiIgCIiAIiIAiIgCIiAIiIAiIgCIiAIiIAiIgH/2Q=="/>
          <p:cNvSpPr>
            <a:spLocks noChangeAspect="1" noChangeArrowheads="1"/>
          </p:cNvSpPr>
          <p:nvPr/>
        </p:nvSpPr>
        <p:spPr bwMode="auto">
          <a:xfrm>
            <a:off x="63500" y="-820738"/>
            <a:ext cx="2686050" cy="169545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56326" name="AutoShape 6" descr="data:image/jpeg;base64,/9j/4AAQSkZJRgABAQAAAQABAAD/2wCEAAkGBg8SEA8QEA8QEBAQEA8QFRQUFBYVFhQXFBAVFRUVFBQXHCYfFxkjGRcWHy8hIycqLCwsFx4xNTAqNScrOCkBCQoKDgwOGg8PGiwkHx8wNCwpLCw1LC4pKS0sLCwsKi8sLCwxLCksLCk0KSksLCwqLCwsKSkqLykqLCwsLCwpKf/AABEIALIBGgMBIgACEQEDEQH/xAAcAAEAAQUBAQAAAAAAAAAAAAAAAQIEBQYHAwj/xAA9EAACAgECAwQIBAQFBAMAAAABAgADEQQSBSExBhNBUQciUmFxgZLSFCMykUKhscEzQ2Jy0SSCovAVFlP/xAAbAQEAAgMBAQAAAAAAAAAAAAAAAQQCAwUGB//EAC0RAAICAQMDAgQGAwAAAAAAAAABAgMRBBIxIUFRBaETFDKBFSJxkbHhYdHw/9oADAMBAAIRAxEAPwDssiTImBmJEZiCREjMQCcyZEmATJEpkiCCqTIkiSQVCTIkwCZMiTJIJkyIgExESSCYiIBMREAREQBERAEREAREQBERAEREAszIkyJgZkSJJkQSIiIBMkSJIgCTECCCqSJEkSSCqTKZVAJiJMkgmIEQCYiJJBMREAmIEQBERAERKXtUc2IA95xAKong2vqHW2sf9y/8yuq9GGUZWHmpBH7iCMo9IiIJEREAREQCzxEkyJgZkYkSYgEYiTiMQSRJxEmCBJkCSIBMmRKsSSAJUJEkQCZIkSZJBIkyBJgCIkySBERAJESw4xxqnS1Nde+ytcDOCSSTgBQOZM0HiPptqBIo0ruM8msYID79oBM3V0zs+lENpcnTYmh8I9MGhtyLhZpmC5ywDKceCsvPPxAm76XUpYiWVsGR1V1YdCCMgj5TGdU6/qWAmmVWuApYnAUEn4AZnFuNcXs1NrWucgn1V8FXwAE6p2s0V1uktSlsORkj2lH6kz7xOOytYyhrJPKXYYmW7M8bfTahGDYrZlWweBUnGceY6zEzO9i9HXZrKlsDEDLgAZBZeY3eQ8fkJrXJTrzvWDrgkyBJlk7giIgCIiAWsjEqkTEzKYlWJGJAIiTiMQCMSYkwAIiTJIEqEgSYBMmQJMkgSYkwBJiIAkyJMkgREQDgnpM43ddr76nY91p37tEzyGFGWx5nz+E1Kbn6WdDanEXsdFVLlQoy/wAQVQpLf6gf5YmmT0lGPhxx4NEuQJ9D+j6524Zoi/Xudo/2qxVP/ECfPBn0Dwrj1ek4dpLNdbVUTTWMKCM+r6oVOudu3OBgHPhKmvTcYpeTKBtE5x6SNBTW9LJWFezeWI5KcY6r58+s6Bo9altddtZyliK6nBGQwyOR6TlnbfinfatwDlKfyl+X6j9Wf2nDs6LDNWqaUDCaTSvY611jc7nCjkMn4kzpnYnsydMhstGL7BgjIO1c8hy8TyJnMabijK6nDKwYHyIIIP8AKdR7T9qlo06hSDfdWCoHQBhzfPu8PfNcMclXTbVmcuxj+PekBF7+mkMLVOxLORXII3HHu5iXHZ3t9Vdtr1GKbegb+Bj8f4T8ZzPMRvZj81Pdk7zmTMV2Z0DU6WmtyxYKC24k4Lc9oz0Azj5TKzedVPKyIiIJLfEiVRMTIpkSrEYgFMSrEYgFMmTiBAIxJkxAEnEpZwBkkADxJwP3nlZxCpdmbEHeMEXn1Y9BkQSot8IuMSZAkyTEAScQJMARESQU2WKoyxAA8ScCWq8a05O0XVknljcJqPabiZtuKg/l1naB5nxP9ph5ybfUHGbUV0R26PSlOClN4bOn03q2drBsEqcHOCOonoJoXZrX2JfWin1LGwy+HMdfjN9Eu6a9XR3YOdq9M9PPbnOSw44KBRdZfWlldVb2EMoYYVd3Q/CfN2v1hutsuYKpsdnIUAAZOcKPIdJ9G9qKi2h1qjq2m1AHx7tp81Znf9PSxJnPsN17H8C4Q9aX6vXbXrJsegjaMKeQyRlweX6efPEsu2/G11utDaZrbUwldSFMbTgArWgJyCRnmM88Y5TXdHpWtsrqTG6x1RcnAyxwMk9Bk9Z2b0fejn8Gx1GoKvqCMIF5rUCPW5+LHpnwE3WyjS98nl9kQuvQvtJfxGvhdtmpKDU7CyqiBe6Q4G0heW5Rk+7kOeJzUn+fOd2sKgEnAABJJ6YxzzOK8Z1iW322IoRGc7QAByHIHA88Z+c8/c8vJV1i4eSylT2MQoJJCjaMnoM5wPISmbN2F4PRqbL0uTditWX1iCPWwSMH4TSlnoU4RcntXc1mZvsdwrv9XWCMpX+a/wAFPIfVibXq/RlQf8K6yv3MA4/sf5zJ9k+y/wCEW3cyu9jD1gDyUDkOfvJMzUHks16aamty6GwxETedMREQDxxIlUYkElMYkxIJIxGJMQCMRJk4gEYlNjhVZjyCgk/ADJlcteJ6Z7KbURtrOjKD7yP79PnD4JjhySZy/tBx19TaWJIqBIRPADzI8SevzmNrsZSCpKkEEEeBHQ/GXXEuD36cqLk2lgSOYPQ8+ks5yJN568n0eiNSrSrxt7Y4Oq9kuLvqNMHf9as1bHzIAIPzBEzeJgOw6Y0VfqBclzy/i9b9R8szYJ1a8uKyfP8AWRjG+aisJNiImK4t2hqoO0gu/XaPD4nwkznGC3SeDTXXKyW2CyzKwZqn/wB3Of8AAGP95z/SNX21JGKqsHzc5x8hK3ztGOf5Lf4dqM42+6MHxXTNXdYrFSdxb1enrHP95aT21ere1i9h3Mcc8AdPhLnhfBLbw5TaAuB63LJPgPlOC4/Em1Bc8HplNVVp2PGOS77J6ZW1AJPOsFgPM9OvuzN5ExfAuCihDnnY2Nx8PcB7plZ39JU6q0nyeX116uuco8Lojlfpf7V2IyaGl2TK95cVOCQ36EyOeMZJ+U5VN19LukKcSZyci2mpxz6YBTH/AImaVPWaWKjUsdzly5LrhVZa+hRyJuqHL3uJ9Pzgnov4Ol/EKy7KBQO/Ck83ZSNoHng4J+E70Jz/AFCWZqPgzhwUX0q6sjDKupUjzBGCJyPtdwVdLqDWmdjIrrk5IzkEZ+InYJp3bvsy93/Uo6juamyhB5hSWJBHjOXNZRq1Ne6GUuqObTqvYjhNCaam9UHe2V+s/Mk5bmPcMgftOXaehndUUEs7KoHvJwJ2Ts/wxtPp66WcOU3cwMdWJwB85hWupV0kcybwZKIibjpiIiAIiIB5xESCRiRiVYkQCMRiTEAjEmYbtPr9RVUv4dC9juEBC7tueecfymtdnO1r1PbTqy7MWYhnP6GAOUPkCR8prlaoy2sv06C26l2ww8du5tHF+0+m05C2OS5/gQbmHx8BLUdudF3Zfe2R/llfXPwHT55xOaanUNY72OSWdixJ8yZ5ym9VLPQ9DX6DRsW9vPcveM8Xs1FrWOT5Kvgg8AP/AHnM52U7JVamrvXscbbSu0YwQAD1M1iusscKCxwTgeQGSf2m3+jzjAVm0zZ/MO9D4ZC8x8wMzXViU/zdy5r99Ola0/Tb48G+1VqqhVAAAAAHQAdBK8y31uqFdbuQTtGcDqfITTNR+NtY6grYNnNcDAUf6V6kS3fqFV0Sy/8AHg8dp9M78tySXl+Te5zbiZJutLfq7x8/v/xMvp+2VwxvRHHjjKn/AImM4xrUttaxE2AgZ8yfEmc7WX13QW18Pg62g01tFj3ro1yWURNm4V2WqtqrtNj+sOYG3kc4IzjzlGqmVrxE6V+ohQt0zWZnuAdoa6Kyjoxy5bK48QOuZcdo+AJXUr1LjYcN4kg+J+B/rLTs3waq/f3hb1Cvqg4yD5+PhLEKrablGOM+xUtvov07nLO33Mse2tOcd3Zjz5f0zM9pdQtiK6nKsARLBezml/8AxXpjmSf79Zkq0AAAAAHIATs0q5N/Ea+xwL5UNL4Sa/U0T0r9mqrtK+rxtv06g7h/Gm8Aq3njJI8ufnOLVVMzBVUszHAAGST5AeM7Z6YNe9fD9i5xfclbH/SAXx8yomieijgff68Wn9GlXvT72OVQfvk/9s9BpZuFDlLhcFCSyzU9FrbKLUurJSypgwPTBB6H+hE+meHarvaarcY7ytHx5blBx/OcB9IPD3q4lqgy4FlnergYBVxkEfPI+U6b2U7eaJdFoa7dSpvKU0FACzhs7BuAHIdOcx1kfiQjOKEOjN5mu9vr2XQ27c+syIf9pbn/AMfObFNf7d2qNDcGP6tir/u3gj+hnIlwTb9D/Q0XsHTu11XLOxbH/ZSB/WdanIux/HK9LeXsUkOoryCPVywyx8xOtJap6EHof3mFfBX0jWzBXERNhcEREAREQCnEYiJBIxIxJiARiQZVIxBBz+7hPGLnawuyfqUDvAnq56BVlg3YTXZ5ohJ8e8X+86fiMSu9PF8tnZh6zdDpCMV9v7OYjsFrvZr+sT0q9H2sJw3dIPMvn+QE6XiJHy0DN+uap+P2/swXZ/spVpgT/iWsCGcjwPVVHgP6zE8W9H26wPprFpU8yp3cjn+EjoJucTa6oNYwUYeoaiFjsUur58ftwYjgeg1dQK36hblCjb6pDA+OW8RL3iN1i1k1J3j9AM/zMusScTLb+XCZWla5z3yS/hexojdndZY7M1YBYkkkqBn3ASluy2rH+WD8GX/mb7Eo/h9b5b/77HQXqty4S9/9mhJ2W1ZIHdhfeWXl+xm5cK0Pc1JVnO0HJ8ySSf5mXcmb6NLCl5jyV9TrbNQkpYwvBRZUGBVhkEEEeYM1Ydj7VYmu8IM8sZzjwzibZGJstohbjcuDVTqbKcqD5LfQ12KirY4dx1YDGfLlLiRiTNqWFg0N5eTSPS+oPDW9UsRfSRjPq8zkn3YyPnOd+j7tuugexXqNld+zJQjepXOAoPJuvTlO8sgIwQCD4GWy8I0wYONPSHByGFaZHzxmXKtRGNbrlHOTBx65NP7e9kbeJVaS3ThUsUZItyh2WKGwcA4IPh7zLbsl6Jl011eo1FwueshkRVKqGB5MSTlseHSdDia1qLFDYn0G1ZyTNd7c8Kt1GmVKV3Mtqvt5ZIwy8if92ZsUSu1lYE4qUXFnH17Ha8nH4Z/mVH95tPYrsrqqLjddtQFCm0EMWyQeZHIYxN2xJmKgkV4aaMHkRETMtCIiAIiIBTEmIBEScRiAREnEQDAUUNq3sssssXTpbZVXVW7V7+7Yo9lroQzZYMAudoAyQSeXuNBXpSbVt1Hd+qpraxrUyzqqsBYSVIJ/hIBycgnGLejUNo2srtrtahrbLa7a62sC94xdq7VQFlwxYhsFSCMkGUcT4oupqsrqp1JX8omw1WVL/j1+qu8KzHGTlQQMdYBl9dxFKsb93NLX5DPKtNzfPE87uL1qlz4c9y61kADJZlrZQuSBz7xeZI8ZiuN8K2kGvvnzp9avrPZZ1p5YDE4JM8tXcAuurw+/8Rp7cBHOVWrSZYEDB/S3TyPlAM3puLBnFdlVtDsCVFgQhsddrVsy5HXBIOOeMTy7TuRo9SVYqRU2CCQR8COYM8rtUt9unFSuRXb3rOUdVUKjqAGYDLEtjAzyznHLPp2nUnR6kAEnum5AEk/ADmflAKLOzVYBNVt9Ng5q4utbB/1I7FXX/SwInjoe0bOlY7iyy4i0WLUa9qtTc1NmDbYuR3itjGZXZ2qqIIpq1F9h/Si0XLk+G53QIg/1MQJjKuHrS9I1D2BjTe7tUbVU226k3WAGvw3O2M+EAz54vWEvdgy/h894CBkYrWzAwSD6rDoZTTxYvY1a6e4qr921madgIUE8jZu5ZxyWWOs0LtqNP3YY0XLUbW8vwzd5VnPPLFgCT1CASnQCoai8M1y2HVMVXNwQ+omOQ9QiAZP/AOYq7mu/1ttq1sihSXY2LuVQo6tj9sHwEoq4x66JbTbQbDtQ2d2VY4zt3VuwBx0DYzjlmYjhln/T6B1SxzpK6ltrCMGXdp9hIVgCzKfAc8bsZPI32q1o1Hd11JYfzabGdq3rWsJYHOS6jLcsBRzyeeIBcaDja2lB3VtYtBNbPsw4AzyKO2DjnhsHr5GSvHqDpn1QYmlBaSQDn8tmVgB4nKkAePLzmM0nDzVoxcFue9dMwRWZmKsy42oh5KScDpykrwh0uroVSdM3c3u/IDdp1CbT73YUNjoQlkAyWp4xhkWum28vX3o7s1ABcgA5ssXrnwzPfTcTreyykHFtQQsh6gMoYEeBHPGR4zWaKkR60vN6LTTdQpTvlyqajCc6+vqbOvvmUXhpd9Qyk12JbW9NhBOP+mqBzn9SHGGHj7iAQBcarjoQZWm60d8aDs7oYfcqgHvLFzknkR5HOJklOQCQRkDkcZGfA4yP2mvaau01EvS1bniKuV68hqF9YEdUOCQeXLqB0GxmAa/w7SNq1/EXWWiqwsaaUsatRXkhXc1kF3YANzOFyAACCTcjTLpAzq2psRjWgpNneeszhQUa1srnI5F9vLoJa8P1x0afh767u7rLCq5K3tRq9xKK/dqTW6ghTuABwCCc4EcS4ot9TbatStS26ZjYa7Ks/nKT3akCw4AzuC48iYBkRxtFNK3I9DX2NWgfYcsF3D1q3ZRnoMnmeXiM++r14VggR7HKM4VdoJCsqnBdlGcsPGYhtLVa+nVRZbSTqVfvO8brSBgmzmB0nroqb11SrYGsSuiwJccesGtqIWzysGDk9GGD1yABXV2i3V0WLprydRk1p+TuK92H3nNu0DB6Zz7p6Xcd2EhtPf6lS22Y7o92Du/UBZlj6p/QGmIFQWnhPfd8gSkK23vFKt+FUYbZzHPPWNdod1jWqb3060UK9Yawd9WTZuz/ABM68jjxBZccxgDa0YEAg5BwcyqUoBjl05SqAIiIAiIgEREQBERAEREAxesXXbz3R0nd8sd4LN3TnnacdZ5bOJ+1ofpu+6ZkzA7U/Dm/e3f7C2d7A95j/D2ZwPW5bMfLMA9dvE/a0P03fdG3iftaH6bvunvxhCwpUKrbrgCrMyg/lWHBKgnw8pkKlwqjAGABgHIHLoD4wDEbeJ+1ofpu+6NvE/a0P03fdL/izkUXEEqRW5BBwQdp5g+Blo2pcW0VWH1xY5BHIWIKLfW+IO3I8Dg9CIB57OJ+1ofpu+6NvE/a0P03fdHGNbYtid2trCkC6wJjBBJUI2SM5XvDjzCnyl3xcK2muOcjunYEHyQkEEfIwC028T9rQ/Td90beJ+1ofpu+6XPE69uluCDG2mzAyR/CfHqPjI4Kp2ueSguR3YZmFZXkwywHPOeQ5eXXJAt9nE/a0P03fdGziftaH6bvulCpWaWuexhcAxZt7Ao4z6gXOMA8tuMHA5HMute1hSja5rsayvPlnYxKsPFcjBHl4wDw2cT9rQ/Td90beJ+1ofpu+6e3D9YXutyCrJVQGQnO1t92ceYIwQfEYnh+Pf8AE7sWdzu/DZ5d3nrv65JFn5fTxOekAnbxP2tD9N33Rt4n7Wh+m77pmpY8VblWCxRHsVXYEqcbWIG4c1ywUZ98As9nE/a0P03fdG3intaH6bvul/pNPUhcVnmdpK7ywHXBCknbnn064ljXVU622W2Mrq9gJ7xlNQVyF2jICjbg5x6w5nOYBGzifnofpu+6NvE/a0P03fdPe29/w9LPlXLaMt/Dgm6rcCPDqeU9tDZltRzyBcAOef8AJqyB88/zgFlt4n7Wh+m77o28T9rQ/Td908KdXYtOnFjFu8OjKWE8zusqLIx8+Zx5j3g5v+KUKx0+4Z/OUeI5FWOOR9w/aAW+3iftaH6bvujbxP2tD9N33S74wXFTWIcPUDYM52nCnKtjqCM/A4PhLrTU7EVcltoAyeZPmT8YBXXnAzjOBnHTPjjPhKoiAIiIAiIgCIiAIiIAiIgCeH4Kvdv2Jv67toz0x1+E94gFJQcsgcjkf0lURAIZQRgjIPhIKA46cunu+EqiAUCsc+Q59eXXljn8pJrGMYGMYx4Y8sSqIBSyAgggEHwMBAMkADJyfecYyfkAPlKogHg2irLbyiF+XrbRnl0Oes9Sg5cgccx7vhKogFOwZzyz0/8Af3P7yO6GMYGM5xjlnOf685XEAgCRZWCCCAQRggjIPxEqiAeVOlRAQiKgJydoAz7ziUvoqywYohYYwxUEjHTnPeIBQ1YIIIBBGCCMg+4iRVSqgKoCqOgAwPPp8Z6RAKO6GAMDAxgY5DHTAklAcZGcHI90qiAUsgIIIBB5ESqIgCIiAIiIAiIgCIiAIiIAiIgCIiAIiIAiIgCIiAIiIAiIgCIiAIiIAiIgCIiAIiIAiIgCIiAIiIAiIgH/2Q=="/>
          <p:cNvSpPr>
            <a:spLocks noChangeAspect="1" noChangeArrowheads="1"/>
          </p:cNvSpPr>
          <p:nvPr/>
        </p:nvSpPr>
        <p:spPr bwMode="auto">
          <a:xfrm>
            <a:off x="63500" y="-820738"/>
            <a:ext cx="2686050" cy="169545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56328" name="Picture 8" descr="http://t0.gstatic.com/images?q=tbn:ANd9GcS_faky6cqjPQPsktCh6WL8Ff1hENRdq-2proGlgsVvFxsvTeTa"/>
          <p:cNvPicPr>
            <a:picLocks noChangeAspect="1" noChangeArrowheads="1"/>
          </p:cNvPicPr>
          <p:nvPr/>
        </p:nvPicPr>
        <p:blipFill>
          <a:blip r:embed="rId2"/>
          <a:srcRect/>
          <a:stretch>
            <a:fillRect/>
          </a:stretch>
        </p:blipFill>
        <p:spPr bwMode="auto">
          <a:xfrm>
            <a:off x="63500" y="0"/>
            <a:ext cx="2314575" cy="1643050"/>
          </a:xfrm>
          <a:prstGeom prst="rect">
            <a:avLst/>
          </a:prstGeom>
          <a:noFill/>
        </p:spPr>
      </p:pic>
      <p:pic>
        <p:nvPicPr>
          <p:cNvPr id="56330" name="Picture 10" descr="http://t3.gstatic.com/images?q=tbn:ANd9GcQlXC2vY6MSZ19-9uk-9b9QOafDBXd1BSi34H-i5Sros_3ZiYJzgQ"/>
          <p:cNvPicPr>
            <a:picLocks noChangeAspect="1" noChangeArrowheads="1"/>
          </p:cNvPicPr>
          <p:nvPr/>
        </p:nvPicPr>
        <p:blipFill>
          <a:blip r:embed="rId3"/>
          <a:srcRect/>
          <a:stretch>
            <a:fillRect/>
          </a:stretch>
        </p:blipFill>
        <p:spPr bwMode="auto">
          <a:xfrm>
            <a:off x="0" y="5114924"/>
            <a:ext cx="2619375" cy="1743076"/>
          </a:xfrm>
          <a:prstGeom prst="rect">
            <a:avLst/>
          </a:prstGeom>
          <a:noFill/>
        </p:spPr>
      </p:pic>
      <p:pic>
        <p:nvPicPr>
          <p:cNvPr id="56332" name="Picture 12" descr="http://t2.gstatic.com/images?q=tbn:ANd9GcShbsGZO2WMEHmGWuwSnfrtzVVaOqb8ppNiEPuoX23HfwKkYaEZ"/>
          <p:cNvPicPr>
            <a:picLocks noChangeAspect="1" noChangeArrowheads="1"/>
          </p:cNvPicPr>
          <p:nvPr/>
        </p:nvPicPr>
        <p:blipFill>
          <a:blip r:embed="rId4"/>
          <a:srcRect/>
          <a:stretch>
            <a:fillRect/>
          </a:stretch>
        </p:blipFill>
        <p:spPr bwMode="auto">
          <a:xfrm>
            <a:off x="7314955" y="1142984"/>
            <a:ext cx="1829044" cy="2214578"/>
          </a:xfrm>
          <a:prstGeom prst="rect">
            <a:avLst/>
          </a:prstGeom>
          <a:noFill/>
        </p:spPr>
      </p:pic>
      <p:pic>
        <p:nvPicPr>
          <p:cNvPr id="56334" name="Picture 14" descr="http://t2.gstatic.com/images?q=tbn:ANd9GcT8HsttnuVamjLyqpYG-yjstqC0xv2Ku9NnN896CfD-vcivqhDE"/>
          <p:cNvPicPr>
            <a:picLocks noChangeAspect="1" noChangeArrowheads="1"/>
          </p:cNvPicPr>
          <p:nvPr/>
        </p:nvPicPr>
        <p:blipFill>
          <a:blip r:embed="rId5"/>
          <a:srcRect/>
          <a:stretch>
            <a:fillRect/>
          </a:stretch>
        </p:blipFill>
        <p:spPr bwMode="auto">
          <a:xfrm>
            <a:off x="2571736" y="5072074"/>
            <a:ext cx="2214578" cy="1785926"/>
          </a:xfrm>
          <a:prstGeom prst="rect">
            <a:avLst/>
          </a:prstGeom>
          <a:noFill/>
        </p:spPr>
      </p:pic>
      <p:pic>
        <p:nvPicPr>
          <p:cNvPr id="56336" name="Picture 16" descr="http://t2.gstatic.com/images?q=tbn:ANd9GcQuYxUaWt7juGxndNy5PEl2LPMsbInFN8lamCC_veYGrUEf0Y-i"/>
          <p:cNvPicPr>
            <a:picLocks noChangeAspect="1" noChangeArrowheads="1"/>
          </p:cNvPicPr>
          <p:nvPr/>
        </p:nvPicPr>
        <p:blipFill>
          <a:blip r:embed="rId6"/>
          <a:srcRect/>
          <a:stretch>
            <a:fillRect/>
          </a:stretch>
        </p:blipFill>
        <p:spPr bwMode="auto">
          <a:xfrm>
            <a:off x="5429256" y="5643578"/>
            <a:ext cx="3429024" cy="1214422"/>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Communication and Extension Education</a:t>
            </a:r>
            <a:endParaRPr lang="en-IN" dirty="0">
              <a:solidFill>
                <a:srgbClr val="FF0000"/>
              </a:solidFill>
            </a:endParaRPr>
          </a:p>
        </p:txBody>
      </p:sp>
      <p:sp>
        <p:nvSpPr>
          <p:cNvPr id="3" name="Content Placeholder 2"/>
          <p:cNvSpPr>
            <a:spLocks noGrp="1"/>
          </p:cNvSpPr>
          <p:nvPr>
            <p:ph sz="half" idx="1"/>
          </p:nvPr>
        </p:nvSpPr>
        <p:spPr/>
        <p:txBody>
          <a:bodyPr>
            <a:normAutofit lnSpcReduction="10000"/>
          </a:bodyPr>
          <a:lstStyle/>
          <a:p>
            <a:r>
              <a:rPr lang="en-US" dirty="0" smtClean="0">
                <a:solidFill>
                  <a:srgbClr val="008000"/>
                </a:solidFill>
              </a:rPr>
              <a:t>Wage Employment</a:t>
            </a:r>
          </a:p>
          <a:p>
            <a:pPr marL="514350" indent="-514350">
              <a:buAutoNum type="arabicPeriod"/>
            </a:pPr>
            <a:r>
              <a:rPr lang="en-US" dirty="0" smtClean="0">
                <a:solidFill>
                  <a:srgbClr val="660066"/>
                </a:solidFill>
              </a:rPr>
              <a:t>Social Worker</a:t>
            </a:r>
          </a:p>
          <a:p>
            <a:pPr marL="514350" indent="-514350">
              <a:buAutoNum type="arabicPeriod"/>
            </a:pPr>
            <a:r>
              <a:rPr lang="en-US" dirty="0" err="1" smtClean="0">
                <a:solidFill>
                  <a:srgbClr val="660066"/>
                </a:solidFill>
              </a:rPr>
              <a:t>Counsellor</a:t>
            </a:r>
            <a:endParaRPr lang="en-US" dirty="0" smtClean="0">
              <a:solidFill>
                <a:srgbClr val="660066"/>
              </a:solidFill>
            </a:endParaRPr>
          </a:p>
          <a:p>
            <a:pPr marL="514350" indent="-514350">
              <a:buAutoNum type="arabicPeriod"/>
            </a:pPr>
            <a:r>
              <a:rPr lang="en-US" dirty="0" smtClean="0">
                <a:solidFill>
                  <a:srgbClr val="660066"/>
                </a:solidFill>
              </a:rPr>
              <a:t>Project officer</a:t>
            </a:r>
          </a:p>
          <a:p>
            <a:pPr marL="514350" indent="-514350">
              <a:buAutoNum type="arabicPeriod"/>
            </a:pPr>
            <a:r>
              <a:rPr lang="en-US" dirty="0" smtClean="0">
                <a:solidFill>
                  <a:srgbClr val="660066"/>
                </a:solidFill>
              </a:rPr>
              <a:t>Researcher in Community</a:t>
            </a:r>
            <a:endParaRPr lang="en-IN" dirty="0">
              <a:solidFill>
                <a:srgbClr val="660066"/>
              </a:solidFill>
            </a:endParaRPr>
          </a:p>
        </p:txBody>
      </p:sp>
      <p:sp>
        <p:nvSpPr>
          <p:cNvPr id="4" name="Content Placeholder 3"/>
          <p:cNvSpPr>
            <a:spLocks noGrp="1"/>
          </p:cNvSpPr>
          <p:nvPr>
            <p:ph sz="half" idx="2"/>
          </p:nvPr>
        </p:nvSpPr>
        <p:spPr/>
        <p:txBody>
          <a:bodyPr>
            <a:normAutofit lnSpcReduction="10000"/>
          </a:bodyPr>
          <a:lstStyle/>
          <a:p>
            <a:r>
              <a:rPr lang="en-US" dirty="0" smtClean="0">
                <a:solidFill>
                  <a:srgbClr val="008000"/>
                </a:solidFill>
              </a:rPr>
              <a:t>Self Employment</a:t>
            </a:r>
          </a:p>
          <a:p>
            <a:pPr>
              <a:buNone/>
            </a:pPr>
            <a:r>
              <a:rPr lang="en-US" dirty="0" smtClean="0">
                <a:solidFill>
                  <a:srgbClr val="008000"/>
                </a:solidFill>
              </a:rPr>
              <a:t>As a Owner of</a:t>
            </a:r>
          </a:p>
          <a:p>
            <a:pPr marL="514350" indent="-514350">
              <a:buAutoNum type="arabicPeriod"/>
            </a:pPr>
            <a:r>
              <a:rPr lang="en-US" dirty="0" smtClean="0">
                <a:solidFill>
                  <a:srgbClr val="660066"/>
                </a:solidFill>
              </a:rPr>
              <a:t>Non Govt.  </a:t>
            </a:r>
            <a:r>
              <a:rPr lang="en-US" dirty="0" err="1" smtClean="0">
                <a:solidFill>
                  <a:srgbClr val="660066"/>
                </a:solidFill>
              </a:rPr>
              <a:t>Organisation</a:t>
            </a:r>
            <a:endParaRPr lang="en-US" dirty="0" smtClean="0">
              <a:solidFill>
                <a:srgbClr val="660066"/>
              </a:solidFill>
            </a:endParaRPr>
          </a:p>
          <a:p>
            <a:pPr marL="514350" indent="-514350">
              <a:buAutoNum type="arabicPeriod"/>
            </a:pPr>
            <a:r>
              <a:rPr lang="en-US" dirty="0" smtClean="0">
                <a:solidFill>
                  <a:srgbClr val="660066"/>
                </a:solidFill>
              </a:rPr>
              <a:t>Develop Enterprise and Generate income</a:t>
            </a:r>
          </a:p>
          <a:p>
            <a:pPr marL="514350" indent="-514350">
              <a:buAutoNum type="arabicPeriod"/>
            </a:pPr>
            <a:r>
              <a:rPr lang="en-US" dirty="0" err="1" smtClean="0">
                <a:solidFill>
                  <a:srgbClr val="660066"/>
                </a:solidFill>
              </a:rPr>
              <a:t>Counselling</a:t>
            </a:r>
            <a:r>
              <a:rPr lang="en-US" dirty="0" smtClean="0">
                <a:solidFill>
                  <a:srgbClr val="660066"/>
                </a:solidFill>
              </a:rPr>
              <a:t> Centre for Vulnerable group</a:t>
            </a:r>
          </a:p>
          <a:p>
            <a:pPr marL="514350" indent="-514350">
              <a:buAutoNum type="arabicPeriod"/>
            </a:pPr>
            <a:r>
              <a:rPr lang="en-US" dirty="0" smtClean="0">
                <a:solidFill>
                  <a:srgbClr val="660066"/>
                </a:solidFill>
              </a:rPr>
              <a:t>Create trust, society for needy population</a:t>
            </a:r>
          </a:p>
          <a:p>
            <a:pPr marL="514350" indent="-514350">
              <a:buAutoNum type="arabicPeriod"/>
            </a:pPr>
            <a:endParaRPr lang="en-US" dirty="0" smtClean="0"/>
          </a:p>
          <a:p>
            <a:endParaRPr lang="en-IN" dirty="0"/>
          </a:p>
        </p:txBody>
      </p:sp>
      <p:pic>
        <p:nvPicPr>
          <p:cNvPr id="55298" name="Picture 2" descr="http://t0.gstatic.com/images?q=tbn:ANd9GcQUXcMBzyg_CSz4EZvS_tlzuqzEvD9dtSU-F8N6kRwaSwRHp9F0HA"/>
          <p:cNvPicPr>
            <a:picLocks noChangeAspect="1" noChangeArrowheads="1"/>
          </p:cNvPicPr>
          <p:nvPr/>
        </p:nvPicPr>
        <p:blipFill>
          <a:blip r:embed="rId2"/>
          <a:srcRect/>
          <a:stretch>
            <a:fillRect/>
          </a:stretch>
        </p:blipFill>
        <p:spPr bwMode="auto">
          <a:xfrm>
            <a:off x="0" y="4357694"/>
            <a:ext cx="2628900" cy="2500306"/>
          </a:xfrm>
          <a:prstGeom prst="rect">
            <a:avLst/>
          </a:prstGeom>
          <a:noFill/>
        </p:spPr>
      </p:pic>
      <p:pic>
        <p:nvPicPr>
          <p:cNvPr id="55300" name="Picture 4" descr="http://www.careersocialworker.com/wp-content/uploads/2012/02/social-work-7.jpg"/>
          <p:cNvPicPr>
            <a:picLocks noChangeAspect="1" noChangeArrowheads="1"/>
          </p:cNvPicPr>
          <p:nvPr/>
        </p:nvPicPr>
        <p:blipFill>
          <a:blip r:embed="rId3" cstate="print"/>
          <a:srcRect/>
          <a:stretch>
            <a:fillRect/>
          </a:stretch>
        </p:blipFill>
        <p:spPr bwMode="auto">
          <a:xfrm>
            <a:off x="1" y="-1"/>
            <a:ext cx="2000231" cy="1428737"/>
          </a:xfrm>
          <a:prstGeom prst="rect">
            <a:avLst/>
          </a:prstGeom>
          <a:noFill/>
        </p:spPr>
      </p:pic>
      <p:pic>
        <p:nvPicPr>
          <p:cNvPr id="55302" name="Picture 6" descr="http://t2.gstatic.com/images?q=tbn:ANd9GcRReoIEd4ldWe9IOq0po9hm0rCzP2DQeXBryop6Ffa0Le3HCQvleA"/>
          <p:cNvPicPr>
            <a:picLocks noChangeAspect="1" noChangeArrowheads="1"/>
          </p:cNvPicPr>
          <p:nvPr/>
        </p:nvPicPr>
        <p:blipFill>
          <a:blip r:embed="rId4"/>
          <a:srcRect/>
          <a:stretch>
            <a:fillRect/>
          </a:stretch>
        </p:blipFill>
        <p:spPr bwMode="auto">
          <a:xfrm>
            <a:off x="2643174" y="5286388"/>
            <a:ext cx="2340806" cy="1571612"/>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000108"/>
            <a:ext cx="7772400" cy="4500593"/>
          </a:xfrm>
        </p:spPr>
        <p:txBody>
          <a:bodyPr>
            <a:normAutofit/>
          </a:bodyPr>
          <a:lstStyle/>
          <a:p>
            <a:r>
              <a:rPr lang="en-US" dirty="0" smtClean="0">
                <a:solidFill>
                  <a:srgbClr val="FF0000"/>
                </a:solidFill>
              </a:rPr>
              <a:t>Dietician</a:t>
            </a:r>
            <a:br>
              <a:rPr lang="en-US" dirty="0" smtClean="0">
                <a:solidFill>
                  <a:srgbClr val="FF0000"/>
                </a:solidFill>
              </a:rPr>
            </a:br>
            <a:r>
              <a:rPr lang="en-US" dirty="0" smtClean="0">
                <a:solidFill>
                  <a:srgbClr val="008000"/>
                </a:solidFill>
              </a:rPr>
              <a:t>Lecturer</a:t>
            </a:r>
            <a:br>
              <a:rPr lang="en-US" dirty="0" smtClean="0">
                <a:solidFill>
                  <a:srgbClr val="008000"/>
                </a:solidFill>
              </a:rPr>
            </a:br>
            <a:r>
              <a:rPr lang="en-US" dirty="0" smtClean="0">
                <a:solidFill>
                  <a:srgbClr val="FF0000"/>
                </a:solidFill>
              </a:rPr>
              <a:t>Reader</a:t>
            </a:r>
            <a:br>
              <a:rPr lang="en-US" dirty="0" smtClean="0">
                <a:solidFill>
                  <a:srgbClr val="FF0000"/>
                </a:solidFill>
              </a:rPr>
            </a:br>
            <a:r>
              <a:rPr lang="en-US" dirty="0" smtClean="0">
                <a:solidFill>
                  <a:srgbClr val="008000"/>
                </a:solidFill>
              </a:rPr>
              <a:t>Researcher in National Institutes, Research </a:t>
            </a:r>
            <a:r>
              <a:rPr lang="en-US" dirty="0" err="1" smtClean="0">
                <a:solidFill>
                  <a:srgbClr val="008000"/>
                </a:solidFill>
              </a:rPr>
              <a:t>Centres</a:t>
            </a:r>
            <a:endParaRPr lang="en-IN" dirty="0">
              <a:solidFill>
                <a:srgbClr val="008000"/>
              </a:solidFill>
            </a:endParaRPr>
          </a:p>
        </p:txBody>
      </p:sp>
      <p:pic>
        <p:nvPicPr>
          <p:cNvPr id="54274" name="Picture 2" descr="http://t1.gstatic.com/images?q=tbn:ANd9GcRDIWXc6-rsfFKk6ne6Ci8iTlcEUao6QRQbOTYHUQgeS6zaTlrHRQ"/>
          <p:cNvPicPr>
            <a:picLocks noChangeAspect="1" noChangeArrowheads="1"/>
          </p:cNvPicPr>
          <p:nvPr/>
        </p:nvPicPr>
        <p:blipFill>
          <a:blip r:embed="rId2"/>
          <a:srcRect/>
          <a:stretch>
            <a:fillRect/>
          </a:stretch>
        </p:blipFill>
        <p:spPr bwMode="auto">
          <a:xfrm>
            <a:off x="357158" y="642918"/>
            <a:ext cx="2552700" cy="1790700"/>
          </a:xfrm>
          <a:prstGeom prst="rect">
            <a:avLst/>
          </a:prstGeom>
          <a:noFill/>
        </p:spPr>
      </p:pic>
      <p:pic>
        <p:nvPicPr>
          <p:cNvPr id="54276" name="Picture 4" descr="http://t1.gstatic.com/images?q=tbn:ANd9GcTHrE-T4kSwVGYm09GMk1xxT-FI6bSUE2wGvb-u-GyCPETDn6Uk"/>
          <p:cNvPicPr>
            <a:picLocks noChangeAspect="1" noChangeArrowheads="1"/>
          </p:cNvPicPr>
          <p:nvPr/>
        </p:nvPicPr>
        <p:blipFill>
          <a:blip r:embed="rId3"/>
          <a:srcRect/>
          <a:stretch>
            <a:fillRect/>
          </a:stretch>
        </p:blipFill>
        <p:spPr bwMode="auto">
          <a:xfrm>
            <a:off x="6715140" y="0"/>
            <a:ext cx="1905000" cy="2209801"/>
          </a:xfrm>
          <a:prstGeom prst="rect">
            <a:avLst/>
          </a:prstGeom>
          <a:noFill/>
        </p:spPr>
      </p:pic>
      <p:pic>
        <p:nvPicPr>
          <p:cNvPr id="54278" name="Picture 6" descr="http://t2.gstatic.com/images?q=tbn:ANd9GcQXTqhYIIg7rUUk0sRMuClk3GnjlGiCkj5WJJcnUArBRi4KVtWO"/>
          <p:cNvPicPr>
            <a:picLocks noChangeAspect="1" noChangeArrowheads="1"/>
          </p:cNvPicPr>
          <p:nvPr/>
        </p:nvPicPr>
        <p:blipFill>
          <a:blip r:embed="rId4"/>
          <a:srcRect/>
          <a:stretch>
            <a:fillRect/>
          </a:stretch>
        </p:blipFill>
        <p:spPr bwMode="auto">
          <a:xfrm>
            <a:off x="2928926" y="5072074"/>
            <a:ext cx="3500462" cy="178592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46500" y="428604"/>
            <a:ext cx="4570483" cy="923330"/>
          </a:xfrm>
          <a:prstGeom prst="rect">
            <a:avLst/>
          </a:prstGeom>
          <a:noFill/>
        </p:spPr>
        <p:txBody>
          <a:bodyPr wrap="square" lIns="91440" tIns="45720" rIns="91440" bIns="45720">
            <a:spAutoFit/>
          </a:bodyPr>
          <a:lstStyle/>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Home </a:t>
            </a:r>
            <a:r>
              <a:rPr lang="en-US" sz="5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SCIENCe</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Rectangle 4"/>
          <p:cNvSpPr/>
          <p:nvPr/>
        </p:nvSpPr>
        <p:spPr>
          <a:xfrm>
            <a:off x="1162669" y="1357298"/>
            <a:ext cx="6409727" cy="1571636"/>
          </a:xfrm>
          <a:prstGeom prst="rect">
            <a:avLst/>
          </a:prstGeom>
          <a:noFill/>
        </p:spPr>
        <p:txBody>
          <a:bodyPr wrap="none" lIns="91440" tIns="45720" rIns="91440" bIns="45720">
            <a:normAutofit fontScale="92500" lnSpcReduction="1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600" b="1" cap="none" spc="50" dirty="0" smtClean="0">
                <a:ln w="11430"/>
                <a:solidFill>
                  <a:srgbClr val="FF0000"/>
                </a:solidFill>
                <a:effectLst>
                  <a:outerShdw blurRad="76200" dist="50800" dir="5400000" algn="tl" rotWithShape="0">
                    <a:srgbClr val="000000">
                      <a:alpha val="65000"/>
                    </a:srgbClr>
                  </a:outerShdw>
                </a:effectLst>
              </a:rPr>
              <a:t>Home Science means art of managing ones</a:t>
            </a:r>
          </a:p>
          <a:p>
            <a:pPr algn="ctr"/>
            <a:r>
              <a:rPr lang="en-US" sz="2600" b="1" cap="none" spc="50" dirty="0" smtClean="0">
                <a:ln w="11430"/>
                <a:solidFill>
                  <a:srgbClr val="FF0000"/>
                </a:solidFill>
                <a:effectLst>
                  <a:outerShdw blurRad="76200" dist="50800" dir="5400000" algn="tl" rotWithShape="0">
                    <a:srgbClr val="000000">
                      <a:alpha val="65000"/>
                    </a:srgbClr>
                  </a:outerShdw>
                </a:effectLst>
              </a:rPr>
              <a:t> resources efficiently  and the science of achieving a </a:t>
            </a:r>
          </a:p>
          <a:p>
            <a:pPr algn="ctr"/>
            <a:r>
              <a:rPr lang="en-US" sz="2600" b="1" cap="none" spc="50" dirty="0" smtClean="0">
                <a:ln w="11430"/>
                <a:solidFill>
                  <a:srgbClr val="FF0000"/>
                </a:solidFill>
                <a:effectLst>
                  <a:outerShdw blurRad="76200" dist="50800" dir="5400000" algn="tl" rotWithShape="0">
                    <a:srgbClr val="000000">
                      <a:alpha val="65000"/>
                    </a:srgbClr>
                  </a:outerShdw>
                </a:effectLst>
              </a:rPr>
              <a:t>healthier, happier home and if need be, a career.</a:t>
            </a:r>
          </a:p>
          <a:p>
            <a:pPr algn="ctr"/>
            <a:endParaRPr lang="en-US" b="1" cap="none" spc="50" dirty="0" smtClean="0">
              <a:ln w="11430"/>
              <a:solidFill>
                <a:srgbClr val="FF0000"/>
              </a:solidFill>
              <a:effectLst>
                <a:outerShdw blurRad="76200" dist="50800" dir="5400000" algn="tl" rotWithShape="0">
                  <a:srgbClr val="000000">
                    <a:alpha val="65000"/>
                  </a:srgbClr>
                </a:outerShdw>
              </a:effectLst>
            </a:endParaRPr>
          </a:p>
          <a:p>
            <a:pPr algn="ctr"/>
            <a:r>
              <a:rPr lang="en-US" b="1" cap="none" spc="50" dirty="0" smtClean="0">
                <a:ln w="11430"/>
                <a:solidFill>
                  <a:srgbClr val="FF0000"/>
                </a:solidFill>
                <a:effectLst>
                  <a:outerShdw blurRad="76200" dist="50800" dir="5400000" algn="tl" rotWithShape="0">
                    <a:srgbClr val="000000">
                      <a:alpha val="65000"/>
                    </a:srgbClr>
                  </a:outerShdw>
                </a:effectLst>
              </a:rPr>
              <a:t>  </a:t>
            </a:r>
            <a:endParaRPr lang="en-IN" b="1" cap="none" spc="50" dirty="0">
              <a:ln w="11430"/>
              <a:solidFill>
                <a:srgbClr val="FF0000"/>
              </a:solidFill>
              <a:effectLst>
                <a:outerShdw blurRad="76200" dist="50800" dir="5400000" algn="tl" rotWithShape="0">
                  <a:srgbClr val="000000">
                    <a:alpha val="65000"/>
                  </a:srgbClr>
                </a:outerShdw>
              </a:effectLst>
            </a:endParaRPr>
          </a:p>
        </p:txBody>
      </p:sp>
      <p:pic>
        <p:nvPicPr>
          <p:cNvPr id="4" name="Picture 2" descr="G:\Ila Photos - 12.06.2011 295.jpg"/>
          <p:cNvPicPr>
            <a:picLocks noChangeAspect="1" noChangeArrowheads="1"/>
          </p:cNvPicPr>
          <p:nvPr/>
        </p:nvPicPr>
        <p:blipFill>
          <a:blip r:embed="rId2"/>
          <a:srcRect/>
          <a:stretch>
            <a:fillRect/>
          </a:stretch>
        </p:blipFill>
        <p:spPr bwMode="auto">
          <a:xfrm>
            <a:off x="0" y="2643182"/>
            <a:ext cx="9144000" cy="4214818"/>
          </a:xfrm>
          <a:prstGeom prst="rect">
            <a:avLst/>
          </a:prstGeom>
          <a:noFill/>
        </p:spPr>
      </p:pic>
    </p:spTree>
  </p:cSld>
  <p:clrMapOvr>
    <a:masterClrMapping/>
  </p:clrMapOvr>
  <p:transition advTm="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8229600" cy="5857916"/>
          </a:xfrm>
        </p:spPr>
        <p:txBody>
          <a:bodyPr>
            <a:noAutofit/>
          </a:bodyPr>
          <a:lstStyle/>
          <a:p>
            <a:pPr algn="l"/>
            <a:r>
              <a:rPr lang="en-US" sz="2800" dirty="0" smtClean="0">
                <a:solidFill>
                  <a:srgbClr val="FF0000"/>
                </a:solidFill>
                <a:latin typeface="Batang" pitchFamily="18" charset="-127"/>
                <a:ea typeface="Batang" pitchFamily="18" charset="-127"/>
              </a:rPr>
              <a:t/>
            </a:r>
            <a:br>
              <a:rPr lang="en-US" sz="2800" dirty="0" smtClean="0">
                <a:solidFill>
                  <a:srgbClr val="FF0000"/>
                </a:solidFill>
                <a:latin typeface="Batang" pitchFamily="18" charset="-127"/>
                <a:ea typeface="Batang" pitchFamily="18" charset="-127"/>
              </a:rPr>
            </a:br>
            <a:r>
              <a:rPr lang="en-US" sz="2800" dirty="0" smtClean="0">
                <a:solidFill>
                  <a:srgbClr val="FF0000"/>
                </a:solidFill>
                <a:latin typeface="Batang" pitchFamily="18" charset="-127"/>
                <a:ea typeface="Batang" pitchFamily="18" charset="-127"/>
              </a:rPr>
              <a:t/>
            </a:r>
            <a:br>
              <a:rPr lang="en-US" sz="2800" dirty="0" smtClean="0">
                <a:solidFill>
                  <a:srgbClr val="FF0000"/>
                </a:solidFill>
                <a:latin typeface="Batang" pitchFamily="18" charset="-127"/>
                <a:ea typeface="Batang" pitchFamily="18" charset="-127"/>
              </a:rPr>
            </a:br>
            <a:r>
              <a:rPr lang="en-US" sz="2800" dirty="0" smtClean="0">
                <a:solidFill>
                  <a:srgbClr val="FF0000"/>
                </a:solidFill>
                <a:latin typeface="Batang" pitchFamily="18" charset="-127"/>
                <a:ea typeface="Batang" pitchFamily="18" charset="-127"/>
              </a:rPr>
              <a:t/>
            </a:r>
            <a:br>
              <a:rPr lang="en-US" sz="2800" dirty="0" smtClean="0">
                <a:solidFill>
                  <a:srgbClr val="FF0000"/>
                </a:solidFill>
                <a:latin typeface="Batang" pitchFamily="18" charset="-127"/>
                <a:ea typeface="Batang" pitchFamily="18" charset="-127"/>
              </a:rPr>
            </a:br>
            <a:r>
              <a:rPr lang="en-US" sz="2800" b="1" dirty="0" smtClean="0">
                <a:solidFill>
                  <a:srgbClr val="002060"/>
                </a:solidFill>
                <a:latin typeface="Batang" pitchFamily="18" charset="-127"/>
                <a:ea typeface="Batang" pitchFamily="18" charset="-127"/>
              </a:rPr>
              <a:t>Activities of Home Science Department</a:t>
            </a:r>
            <a:br>
              <a:rPr lang="en-US" sz="2800" b="1" dirty="0" smtClean="0">
                <a:solidFill>
                  <a:srgbClr val="002060"/>
                </a:solidFill>
                <a:latin typeface="Batang" pitchFamily="18" charset="-127"/>
                <a:ea typeface="Batang" pitchFamily="18" charset="-127"/>
              </a:rPr>
            </a:br>
            <a:r>
              <a:rPr lang="en-US" sz="2800" dirty="0" smtClean="0">
                <a:solidFill>
                  <a:srgbClr val="FF0000"/>
                </a:solidFill>
                <a:latin typeface="Batang" pitchFamily="18" charset="-127"/>
                <a:ea typeface="Batang" pitchFamily="18" charset="-127"/>
              </a:rPr>
              <a:t/>
            </a:r>
            <a:br>
              <a:rPr lang="en-US" sz="2800" dirty="0" smtClean="0">
                <a:solidFill>
                  <a:srgbClr val="FF0000"/>
                </a:solidFill>
                <a:latin typeface="Batang" pitchFamily="18" charset="-127"/>
                <a:ea typeface="Batang" pitchFamily="18" charset="-127"/>
              </a:rPr>
            </a:br>
            <a:r>
              <a:rPr lang="en-US" sz="2800" dirty="0" smtClean="0">
                <a:solidFill>
                  <a:srgbClr val="FF0000"/>
                </a:solidFill>
                <a:latin typeface="Batang" pitchFamily="18" charset="-127"/>
                <a:ea typeface="Batang" pitchFamily="18" charset="-127"/>
              </a:rPr>
              <a:t>1. Short term Courses in Home Science</a:t>
            </a:r>
            <a:br>
              <a:rPr lang="en-US" sz="2800" dirty="0" smtClean="0">
                <a:solidFill>
                  <a:srgbClr val="FF0000"/>
                </a:solidFill>
                <a:latin typeface="Batang" pitchFamily="18" charset="-127"/>
                <a:ea typeface="Batang" pitchFamily="18" charset="-127"/>
              </a:rPr>
            </a:br>
            <a:r>
              <a:rPr lang="en-US" sz="2800" dirty="0" smtClean="0">
                <a:solidFill>
                  <a:srgbClr val="FF0000"/>
                </a:solidFill>
                <a:latin typeface="Batang" pitchFamily="18" charset="-127"/>
                <a:ea typeface="Batang" pitchFamily="18" charset="-127"/>
              </a:rPr>
              <a:t>2. LPG Safety Clinic</a:t>
            </a:r>
            <a:br>
              <a:rPr lang="en-US" sz="2800" dirty="0" smtClean="0">
                <a:solidFill>
                  <a:srgbClr val="FF0000"/>
                </a:solidFill>
                <a:latin typeface="Batang" pitchFamily="18" charset="-127"/>
                <a:ea typeface="Batang" pitchFamily="18" charset="-127"/>
              </a:rPr>
            </a:br>
            <a:r>
              <a:rPr lang="en-US" sz="2800" dirty="0" smtClean="0">
                <a:solidFill>
                  <a:srgbClr val="FF0000"/>
                </a:solidFill>
                <a:latin typeface="Batang" pitchFamily="18" charset="-127"/>
                <a:ea typeface="Batang" pitchFamily="18" charset="-127"/>
              </a:rPr>
              <a:t>3. Food Festival</a:t>
            </a:r>
            <a:br>
              <a:rPr lang="en-US" sz="2800" dirty="0" smtClean="0">
                <a:solidFill>
                  <a:srgbClr val="FF0000"/>
                </a:solidFill>
                <a:latin typeface="Batang" pitchFamily="18" charset="-127"/>
                <a:ea typeface="Batang" pitchFamily="18" charset="-127"/>
              </a:rPr>
            </a:br>
            <a:r>
              <a:rPr lang="en-US" sz="2800" dirty="0" smtClean="0">
                <a:solidFill>
                  <a:srgbClr val="FF0000"/>
                </a:solidFill>
                <a:latin typeface="Batang" pitchFamily="18" charset="-127"/>
                <a:ea typeface="Batang" pitchFamily="18" charset="-127"/>
              </a:rPr>
              <a:t>4. Health Check up of the students</a:t>
            </a:r>
            <a:br>
              <a:rPr lang="en-US" sz="2800" dirty="0" smtClean="0">
                <a:solidFill>
                  <a:srgbClr val="FF0000"/>
                </a:solidFill>
                <a:latin typeface="Batang" pitchFamily="18" charset="-127"/>
                <a:ea typeface="Batang" pitchFamily="18" charset="-127"/>
              </a:rPr>
            </a:br>
            <a:r>
              <a:rPr lang="en-US" sz="2800" dirty="0" smtClean="0">
                <a:solidFill>
                  <a:srgbClr val="FF0000"/>
                </a:solidFill>
                <a:latin typeface="Batang" pitchFamily="18" charset="-127"/>
                <a:ea typeface="Batang" pitchFamily="18" charset="-127"/>
              </a:rPr>
              <a:t>5. Essay Competition</a:t>
            </a:r>
            <a:br>
              <a:rPr lang="en-US" sz="2800" dirty="0" smtClean="0">
                <a:solidFill>
                  <a:srgbClr val="FF0000"/>
                </a:solidFill>
                <a:latin typeface="Batang" pitchFamily="18" charset="-127"/>
                <a:ea typeface="Batang" pitchFamily="18" charset="-127"/>
              </a:rPr>
            </a:br>
            <a:r>
              <a:rPr lang="en-US" sz="2800" dirty="0" smtClean="0">
                <a:solidFill>
                  <a:srgbClr val="FF0000"/>
                </a:solidFill>
                <a:latin typeface="Batang" pitchFamily="18" charset="-127"/>
                <a:ea typeface="Batang" pitchFamily="18" charset="-127"/>
              </a:rPr>
              <a:t>6. Dental Check up of the students</a:t>
            </a:r>
            <a:br>
              <a:rPr lang="en-US" sz="2800" dirty="0" smtClean="0">
                <a:solidFill>
                  <a:srgbClr val="FF0000"/>
                </a:solidFill>
                <a:latin typeface="Batang" pitchFamily="18" charset="-127"/>
                <a:ea typeface="Batang" pitchFamily="18" charset="-127"/>
              </a:rPr>
            </a:br>
            <a:r>
              <a:rPr lang="en-US" sz="2800" dirty="0" smtClean="0">
                <a:solidFill>
                  <a:srgbClr val="FF0000"/>
                </a:solidFill>
                <a:latin typeface="Batang" pitchFamily="18" charset="-127"/>
                <a:ea typeface="Batang" pitchFamily="18" charset="-127"/>
              </a:rPr>
              <a:t>7. Lectures of eminent faculties</a:t>
            </a:r>
            <a:br>
              <a:rPr lang="en-US" sz="2800" dirty="0" smtClean="0">
                <a:solidFill>
                  <a:srgbClr val="FF0000"/>
                </a:solidFill>
                <a:latin typeface="Batang" pitchFamily="18" charset="-127"/>
                <a:ea typeface="Batang" pitchFamily="18" charset="-127"/>
              </a:rPr>
            </a:br>
            <a:r>
              <a:rPr lang="en-US" sz="2800" dirty="0" smtClean="0">
                <a:solidFill>
                  <a:srgbClr val="FF0000"/>
                </a:solidFill>
                <a:latin typeface="Batang" pitchFamily="18" charset="-127"/>
                <a:ea typeface="Batang" pitchFamily="18" charset="-127"/>
              </a:rPr>
              <a:t>8. “Kitchen Queen” competition in </a:t>
            </a:r>
            <a:br>
              <a:rPr lang="en-US" sz="2800" dirty="0" smtClean="0">
                <a:solidFill>
                  <a:srgbClr val="FF0000"/>
                </a:solidFill>
                <a:latin typeface="Batang" pitchFamily="18" charset="-127"/>
                <a:ea typeface="Batang" pitchFamily="18" charset="-127"/>
              </a:rPr>
            </a:br>
            <a:r>
              <a:rPr lang="en-US" sz="2800" dirty="0" smtClean="0">
                <a:solidFill>
                  <a:srgbClr val="FF0000"/>
                </a:solidFill>
                <a:latin typeface="Batang" pitchFamily="18" charset="-127"/>
                <a:ea typeface="Batang" pitchFamily="18" charset="-127"/>
              </a:rPr>
              <a:t>   collaboration with Bharat Gas Service</a:t>
            </a:r>
            <a:br>
              <a:rPr lang="en-US" sz="2800" dirty="0" smtClean="0">
                <a:solidFill>
                  <a:srgbClr val="FF0000"/>
                </a:solidFill>
                <a:latin typeface="Batang" pitchFamily="18" charset="-127"/>
                <a:ea typeface="Batang" pitchFamily="18" charset="-127"/>
              </a:rPr>
            </a:br>
            <a:r>
              <a:rPr lang="en-US" sz="2800" dirty="0" smtClean="0">
                <a:solidFill>
                  <a:srgbClr val="FF0000"/>
                </a:solidFill>
                <a:latin typeface="Batang" pitchFamily="18" charset="-127"/>
                <a:ea typeface="Batang" pitchFamily="18" charset="-127"/>
              </a:rPr>
              <a:t>9. Workshop on “Flower Decoration and </a:t>
            </a:r>
            <a:br>
              <a:rPr lang="en-US" sz="2800" dirty="0" smtClean="0">
                <a:solidFill>
                  <a:srgbClr val="FF0000"/>
                </a:solidFill>
                <a:latin typeface="Batang" pitchFamily="18" charset="-127"/>
                <a:ea typeface="Batang" pitchFamily="18" charset="-127"/>
              </a:rPr>
            </a:br>
            <a:r>
              <a:rPr lang="en-US" sz="2800" dirty="0" smtClean="0">
                <a:solidFill>
                  <a:srgbClr val="FF0000"/>
                </a:solidFill>
                <a:latin typeface="Batang" pitchFamily="18" charset="-127"/>
                <a:ea typeface="Batang" pitchFamily="18" charset="-127"/>
              </a:rPr>
              <a:t>   Arrangement”</a:t>
            </a:r>
            <a:br>
              <a:rPr lang="en-US" sz="2800" dirty="0" smtClean="0">
                <a:solidFill>
                  <a:srgbClr val="FF0000"/>
                </a:solidFill>
                <a:latin typeface="Batang" pitchFamily="18" charset="-127"/>
                <a:ea typeface="Batang" pitchFamily="18" charset="-127"/>
              </a:rPr>
            </a:br>
            <a:r>
              <a:rPr lang="en-US" sz="2800" dirty="0" smtClean="0">
                <a:solidFill>
                  <a:srgbClr val="FF0000"/>
                </a:solidFill>
                <a:latin typeface="Batang" pitchFamily="18" charset="-127"/>
                <a:ea typeface="Batang" pitchFamily="18" charset="-127"/>
              </a:rPr>
              <a:t/>
            </a:r>
            <a:br>
              <a:rPr lang="en-US" sz="2800" dirty="0" smtClean="0">
                <a:solidFill>
                  <a:srgbClr val="FF0000"/>
                </a:solidFill>
                <a:latin typeface="Batang" pitchFamily="18" charset="-127"/>
                <a:ea typeface="Batang" pitchFamily="18" charset="-127"/>
              </a:rPr>
            </a:br>
            <a:r>
              <a:rPr lang="en-US" sz="2800" dirty="0" smtClean="0">
                <a:solidFill>
                  <a:srgbClr val="FF0000"/>
                </a:solidFill>
                <a:latin typeface="Batang" pitchFamily="18" charset="-127"/>
                <a:ea typeface="Batang" pitchFamily="18" charset="-127"/>
              </a:rPr>
              <a:t/>
            </a:r>
            <a:br>
              <a:rPr lang="en-US" sz="2800" dirty="0" smtClean="0">
                <a:solidFill>
                  <a:srgbClr val="FF0000"/>
                </a:solidFill>
                <a:latin typeface="Batang" pitchFamily="18" charset="-127"/>
                <a:ea typeface="Batang" pitchFamily="18" charset="-127"/>
              </a:rPr>
            </a:br>
            <a:endParaRPr lang="en-IN" sz="2800" dirty="0">
              <a:solidFill>
                <a:srgbClr val="FF0000"/>
              </a:solidFill>
              <a:latin typeface="Batang" pitchFamily="18" charset="-127"/>
              <a:ea typeface="Batang" pitchFamily="18" charset="-127"/>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3" descr="C:\Documents and Settings\Administrator\Desktop\seetha\Sexual Reproduction_files\male_reproductive.gif"/>
          <p:cNvPicPr>
            <a:picLocks noChangeAspect="1" noChangeArrowheads="1"/>
          </p:cNvPicPr>
          <p:nvPr/>
        </p:nvPicPr>
        <p:blipFill>
          <a:blip r:embed="rId2"/>
          <a:srcRect/>
          <a:stretch>
            <a:fillRect/>
          </a:stretch>
        </p:blipFill>
        <p:spPr bwMode="auto">
          <a:xfrm>
            <a:off x="2143125" y="2795588"/>
            <a:ext cx="4714875" cy="2781300"/>
          </a:xfrm>
          <a:prstGeom prst="rect">
            <a:avLst/>
          </a:prstGeom>
          <a:noFill/>
          <a:ln w="9525">
            <a:noFill/>
            <a:miter lim="800000"/>
            <a:headEnd/>
            <a:tailEnd/>
          </a:ln>
        </p:spPr>
      </p:pic>
      <p:sp>
        <p:nvSpPr>
          <p:cNvPr id="3" name="Rectangle 2"/>
          <p:cNvSpPr/>
          <p:nvPr/>
        </p:nvSpPr>
        <p:spPr>
          <a:xfrm>
            <a:off x="857224" y="928670"/>
            <a:ext cx="7838043" cy="923330"/>
          </a:xfrm>
          <a:prstGeom prst="rect">
            <a:avLst/>
          </a:prstGeom>
          <a:noFill/>
        </p:spPr>
        <p:txBody>
          <a:bodyPr wrap="square" lIns="91440" tIns="45720" rIns="91440" bIns="45720">
            <a:spAutoFit/>
          </a:bodyPr>
          <a:lstStyle/>
          <a:p>
            <a:pPr algn="ctr"/>
            <a:r>
              <a:rPr lang="en-US"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Male Reproductive System</a:t>
            </a:r>
            <a:endPar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6" descr="C:\Documents and Settings\Administrator\Desktop\seetha\Sexual Reproduction_files\female_reproductive.gif"/>
          <p:cNvPicPr>
            <a:picLocks noChangeAspect="1" noChangeArrowheads="1"/>
          </p:cNvPicPr>
          <p:nvPr/>
        </p:nvPicPr>
        <p:blipFill>
          <a:blip r:embed="rId2"/>
          <a:srcRect/>
          <a:stretch>
            <a:fillRect/>
          </a:stretch>
        </p:blipFill>
        <p:spPr bwMode="auto">
          <a:xfrm>
            <a:off x="785786" y="1785926"/>
            <a:ext cx="7358114" cy="4353236"/>
          </a:xfrm>
          <a:prstGeom prst="rect">
            <a:avLst/>
          </a:prstGeom>
          <a:noFill/>
          <a:ln w="9525">
            <a:noFill/>
            <a:miter lim="800000"/>
            <a:headEnd/>
            <a:tailEnd/>
          </a:ln>
        </p:spPr>
      </p:pic>
      <p:sp>
        <p:nvSpPr>
          <p:cNvPr id="3" name="Rectangle 2"/>
          <p:cNvSpPr/>
          <p:nvPr/>
        </p:nvSpPr>
        <p:spPr>
          <a:xfrm>
            <a:off x="285720" y="428604"/>
            <a:ext cx="8449877" cy="923330"/>
          </a:xfrm>
          <a:prstGeom prst="rect">
            <a:avLst/>
          </a:prstGeom>
          <a:noFill/>
        </p:spPr>
        <p:txBody>
          <a:bodyPr wrap="none" lIns="91440" tIns="45720" rIns="91440" bIns="45720">
            <a:spAutoFit/>
          </a:bodyPr>
          <a:lstStyle/>
          <a:p>
            <a:pPr algn="ctr"/>
            <a:r>
              <a:rPr lang="en-US"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Female Reproductive System</a:t>
            </a:r>
            <a:endPar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0"/>
            <a:ext cx="8643966" cy="71711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Menstrual</a:t>
            </a:r>
            <a:r>
              <a:rPr kumimoji="0" lang="en-US" sz="2200" b="1" i="0" u="none" strike="noStrike" cap="none" normalizeH="0" dirty="0" smtClean="0">
                <a:ln>
                  <a:noFill/>
                </a:ln>
                <a:solidFill>
                  <a:srgbClr val="FF0000"/>
                </a:solidFill>
                <a:effectLst/>
                <a:latin typeface="Arial" pitchFamily="34" charset="0"/>
                <a:ea typeface="Times New Roman" pitchFamily="18" charset="0"/>
                <a:cs typeface="Arial" pitchFamily="34" charset="0"/>
              </a:rPr>
              <a:t> </a:t>
            </a:r>
            <a:r>
              <a:rPr kumimoji="0" lang="en-US" sz="22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cycle</a:t>
            </a:r>
            <a:r>
              <a:rPr kumimoji="0" lang="en-US" sz="22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r>
            <a:br>
              <a:rPr kumimoji="0" lang="en-US" sz="22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br>
            <a:endParaRPr kumimoji="0" lang="en-US" sz="22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Females of reproductive age (anywhere from 11-16 years) experience cycles of hormonal activity that repeat at about one-month intervals. (</a:t>
            </a:r>
            <a:r>
              <a:rPr kumimoji="0" lang="en-US" sz="2000" b="0" i="1"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Menstru</a:t>
            </a:r>
            <a:r>
              <a:rPr kumimoji="0" lang="en-US" sz="20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means "monthly"; hence the term menstrual cycle.)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1" i="1"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Menstruation</a:t>
            </a:r>
            <a:r>
              <a:rPr kumimoji="0" lang="en-US" sz="20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refers to the periodic shedding of the uterine lining or  refers to the discharge of blood and mucus from the uterus. It occurs in the women from puberty till  menopause, at regular intervals of about a month. The average menstrual cycle takes about 28 days .The time at which menstruation first begins in girls is said as </a:t>
            </a:r>
            <a:r>
              <a:rPr kumimoji="0" lang="en-US" sz="2000" b="0" i="1"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menarche</a:t>
            </a:r>
            <a:r>
              <a:rPr kumimoji="0" lang="en-US" sz="20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It corresponds to the period of puberty. The release of the egg cell  to the </a:t>
            </a:r>
            <a:r>
              <a:rPr kumimoji="0" lang="en-US"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outér</a:t>
            </a:r>
            <a:r>
              <a:rPr kumimoji="0" lang="en-US" sz="20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end of uterine tube  is called ovulation. Ovulation occurs midway of every menstrual cycle. The actual age at which cycles occur varies according to individuals’ race, climate, social conditions health etc. In India most girls begin to menstruate between the ages of 9 and 14yrs. The duration of the cycle is 5 days.</a:t>
            </a:r>
          </a:p>
          <a:p>
            <a:pPr marL="0" marR="0" lvl="0" indent="0" algn="just" defTabSz="914400" rtl="0" eaLnBrk="0" fontAlgn="base" latinLnBrk="0" hangingPunct="0">
              <a:lnSpc>
                <a:spcPct val="100000"/>
              </a:lnSpc>
              <a:spcBef>
                <a:spcPct val="0"/>
              </a:spcBef>
              <a:spcAft>
                <a:spcPct val="0"/>
              </a:spcAft>
              <a:buClrTx/>
              <a:buSzTx/>
              <a:buFontTx/>
              <a:buNone/>
              <a:tabLst/>
            </a:pPr>
            <a:endParaRPr lang="en-US" sz="2000" dirty="0" smtClean="0">
              <a:solidFill>
                <a:srgbClr val="002060"/>
              </a:solidFill>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sz="2000" dirty="0" smtClean="0">
              <a:solidFill>
                <a:srgbClr val="002060"/>
              </a:solidFill>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sz="2000" dirty="0" smtClean="0">
              <a:solidFill>
                <a:srgbClr val="002060"/>
              </a:solidFill>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endParaRPr kumimoji="0" lang="en-US" sz="2000" b="0" i="0" u="none" strike="noStrike" cap="none" normalizeH="0" baseline="0" dirty="0" smtClean="0">
              <a:ln>
                <a:noFill/>
              </a:ln>
              <a:solidFill>
                <a:srgbClr val="00206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regl"/>
          <p:cNvPicPr>
            <a:picLocks noChangeAspect="1" noChangeArrowheads="1"/>
          </p:cNvPicPr>
          <p:nvPr/>
        </p:nvPicPr>
        <p:blipFill>
          <a:blip r:embed="rId2"/>
          <a:srcRect/>
          <a:stretch>
            <a:fillRect/>
          </a:stretch>
        </p:blipFill>
        <p:spPr bwMode="auto">
          <a:xfrm>
            <a:off x="1000100" y="428604"/>
            <a:ext cx="6286544" cy="58579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0" y="0"/>
            <a:ext cx="9144000" cy="106182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660066"/>
                </a:solidFill>
                <a:effectLst/>
                <a:latin typeface="Arial" pitchFamily="34" charset="0"/>
                <a:ea typeface="Times New Roman" pitchFamily="18" charset="0"/>
                <a:cs typeface="Arial" pitchFamily="34" charset="0"/>
              </a:rPr>
              <a:t>Changes during puberty:</a:t>
            </a:r>
            <a:r>
              <a:rPr kumimoji="0" lang="en-US" b="0" i="0" u="none" strike="noStrike" cap="none" normalizeH="0" baseline="0" dirty="0" smtClean="0">
                <a:ln>
                  <a:noFill/>
                </a:ln>
                <a:solidFill>
                  <a:srgbClr val="660066"/>
                </a:solidFill>
                <a:effectLst/>
                <a:latin typeface="Arial" pitchFamily="34" charset="0"/>
                <a:ea typeface="Times New Roman" pitchFamily="18" charset="0"/>
                <a:cs typeface="Arial"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Puberty is a time when there are a lot of changes in the girl not only physically but also in the way she feels.</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Some of the </a:t>
            </a:r>
            <a:r>
              <a:rPr kumimoji="0" lang="en-US" b="0" i="0" u="none" strike="noStrike" cap="none" normalizeH="0" baseline="0" dirty="0" smtClean="0">
                <a:ln>
                  <a:noFill/>
                </a:ln>
                <a:solidFill>
                  <a:srgbClr val="008000"/>
                </a:solidFill>
                <a:effectLst/>
                <a:latin typeface="Arial" pitchFamily="34" charset="0"/>
                <a:ea typeface="Times New Roman" pitchFamily="18" charset="0"/>
                <a:cs typeface="Arial" pitchFamily="34" charset="0"/>
              </a:rPr>
              <a:t>physical changes</a:t>
            </a:r>
            <a:r>
              <a:rPr kumimoji="0" lang="en-US"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that may occur are, changes in </a:t>
            </a:r>
            <a:r>
              <a:rPr kumimoji="0" lang="en-US" b="0" i="0" u="none" strike="noStrike" cap="none" normalizeH="0" baseline="0" dirty="0" smtClean="0">
                <a:ln>
                  <a:noFill/>
                </a:ln>
                <a:solidFill>
                  <a:srgbClr val="008000"/>
                </a:solidFill>
                <a:effectLst/>
                <a:latin typeface="Arial" pitchFamily="34" charset="0"/>
                <a:ea typeface="Times New Roman" pitchFamily="18" charset="0"/>
                <a:cs typeface="Arial" pitchFamily="34" charset="0"/>
              </a:rPr>
              <a:t>height</a:t>
            </a:r>
            <a:r>
              <a:rPr kumimoji="0" lang="en-US"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or growth in </a:t>
            </a:r>
            <a:r>
              <a:rPr kumimoji="0" lang="en-US" b="0" i="0" u="none" strike="noStrike" cap="none" normalizeH="0" baseline="0" dirty="0" smtClean="0">
                <a:ln>
                  <a:noFill/>
                </a:ln>
                <a:solidFill>
                  <a:srgbClr val="008000"/>
                </a:solidFill>
                <a:effectLst/>
                <a:latin typeface="Arial" pitchFamily="34" charset="0"/>
                <a:ea typeface="Times New Roman" pitchFamily="18" charset="0"/>
                <a:cs typeface="Arial" pitchFamily="34" charset="0"/>
              </a:rPr>
              <a:t>weight, breasts,</a:t>
            </a:r>
            <a:r>
              <a:rPr kumimoji="0" lang="en-US"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the body produce </a:t>
            </a:r>
            <a:r>
              <a:rPr kumimoji="0" lang="en-US" b="0" i="0" u="none" strike="noStrike" cap="none" normalizeH="0" baseline="0" dirty="0" smtClean="0">
                <a:ln>
                  <a:noFill/>
                </a:ln>
                <a:solidFill>
                  <a:srgbClr val="008000"/>
                </a:solidFill>
                <a:effectLst/>
                <a:latin typeface="Arial" pitchFamily="34" charset="0"/>
                <a:ea typeface="Times New Roman" pitchFamily="18" charset="0"/>
                <a:cs typeface="Arial" pitchFamily="34" charset="0"/>
              </a:rPr>
              <a:t>more sweat</a:t>
            </a:r>
            <a:r>
              <a:rPr kumimoji="0" lang="en-US"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giving out a body </a:t>
            </a:r>
            <a:r>
              <a:rPr kumimoji="0" lang="en-US" b="0"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odour</a:t>
            </a:r>
            <a:r>
              <a:rPr kumimoji="0" lang="en-US"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en-US" b="0" i="0" u="none" strike="noStrike" cap="none" normalizeH="0" baseline="0" dirty="0" smtClean="0">
                <a:ln>
                  <a:noFill/>
                </a:ln>
                <a:solidFill>
                  <a:srgbClr val="008000"/>
                </a:solidFill>
                <a:effectLst/>
                <a:latin typeface="Arial" pitchFamily="34" charset="0"/>
                <a:ea typeface="Times New Roman" pitchFamily="18" charset="0"/>
                <a:cs typeface="Arial" pitchFamily="34" charset="0"/>
              </a:rPr>
              <a:t>hair growth </a:t>
            </a:r>
            <a:r>
              <a:rPr kumimoji="0" lang="en-US"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under the arms, on legs and in the pubic area and </a:t>
            </a:r>
            <a:r>
              <a:rPr kumimoji="0" lang="en-US" b="0" i="0" u="none" strike="noStrike" cap="none" normalizeH="0" baseline="0" dirty="0" smtClean="0">
                <a:ln>
                  <a:noFill/>
                </a:ln>
                <a:solidFill>
                  <a:srgbClr val="008000"/>
                </a:solidFill>
                <a:effectLst/>
                <a:latin typeface="Arial" pitchFamily="34" charset="0"/>
                <a:ea typeface="Times New Roman" pitchFamily="18" charset="0"/>
                <a:cs typeface="Arial" pitchFamily="34" charset="0"/>
              </a:rPr>
              <a:t>vaginal discharge </a:t>
            </a:r>
            <a:r>
              <a:rPr kumimoji="0" lang="en-US"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begins. The onset of </a:t>
            </a:r>
            <a:r>
              <a:rPr kumimoji="0" lang="en-US" b="0" i="0" u="none" strike="noStrike" cap="none" normalizeH="0" baseline="0" dirty="0" smtClean="0">
                <a:ln>
                  <a:noFill/>
                </a:ln>
                <a:solidFill>
                  <a:srgbClr val="008000"/>
                </a:solidFill>
                <a:effectLst/>
                <a:latin typeface="Arial" pitchFamily="34" charset="0"/>
                <a:ea typeface="Times New Roman" pitchFamily="18" charset="0"/>
                <a:cs typeface="Arial" pitchFamily="34" charset="0"/>
              </a:rPr>
              <a:t>menstrual cycle</a:t>
            </a:r>
            <a:r>
              <a:rPr kumimoji="0" lang="en-US"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is the biggest change in a girl during puberty. </a:t>
            </a:r>
            <a:r>
              <a:rPr kumimoji="0" lang="en-US" b="0" i="0" u="none" strike="noStrike" cap="none" normalizeH="0" baseline="0" dirty="0" smtClean="0">
                <a:ln>
                  <a:noFill/>
                </a:ln>
                <a:solidFill>
                  <a:srgbClr val="008000"/>
                </a:solidFill>
                <a:effectLst/>
                <a:latin typeface="Arial" pitchFamily="34" charset="0"/>
                <a:ea typeface="Times New Roman" pitchFamily="18" charset="0"/>
                <a:cs typeface="Arial" pitchFamily="34" charset="0"/>
              </a:rPr>
              <a:t>Psychological changes </a:t>
            </a:r>
            <a:r>
              <a:rPr kumimoji="0" lang="en-US"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such as an increased </a:t>
            </a:r>
            <a:r>
              <a:rPr kumimoji="0" lang="en-US" b="0" i="0" u="none" strike="noStrike" cap="none" normalizeH="0" baseline="0" dirty="0" smtClean="0">
                <a:ln>
                  <a:noFill/>
                </a:ln>
                <a:solidFill>
                  <a:srgbClr val="008000"/>
                </a:solidFill>
                <a:effectLst/>
                <a:latin typeface="Arial" pitchFamily="34" charset="0"/>
                <a:ea typeface="Times New Roman" pitchFamily="18" charset="0"/>
                <a:cs typeface="Arial" pitchFamily="34" charset="0"/>
              </a:rPr>
              <a:t>shyness ,feeling of reserve</a:t>
            </a:r>
            <a:r>
              <a:rPr kumimoji="0" lang="en-US"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and awakening of </a:t>
            </a:r>
            <a:r>
              <a:rPr kumimoji="0" lang="en-US" b="0" i="0" u="none" strike="noStrike" cap="none" normalizeH="0" baseline="0" dirty="0" smtClean="0">
                <a:ln>
                  <a:noFill/>
                </a:ln>
                <a:solidFill>
                  <a:srgbClr val="008000"/>
                </a:solidFill>
                <a:effectLst/>
                <a:latin typeface="Arial" pitchFamily="34" charset="0"/>
                <a:ea typeface="Times New Roman" pitchFamily="18" charset="0"/>
                <a:cs typeface="Arial" pitchFamily="34" charset="0"/>
              </a:rPr>
              <a:t>sexual feelings</a:t>
            </a:r>
            <a:r>
              <a:rPr kumimoji="0" lang="en-US"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are experienced.</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Many girls are </a:t>
            </a:r>
            <a:r>
              <a:rPr kumimoji="0" lang="en-US" b="0" i="0" u="none" strike="noStrike" cap="none" normalizeH="0" baseline="0" dirty="0" smtClean="0">
                <a:ln>
                  <a:noFill/>
                </a:ln>
                <a:solidFill>
                  <a:srgbClr val="008000"/>
                </a:solidFill>
                <a:effectLst/>
                <a:latin typeface="Arial" pitchFamily="34" charset="0"/>
                <a:ea typeface="Times New Roman" pitchFamily="18" charset="0"/>
                <a:cs typeface="Arial" pitchFamily="34" charset="0"/>
              </a:rPr>
              <a:t>worried </a:t>
            </a:r>
            <a:r>
              <a:rPr kumimoji="0" lang="en-US"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that cycles are irregular at the beginning. But this is normal. It takes a while for the body to settle, which could be a few years after which the cycles will be regular.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Periodic </a:t>
            </a:r>
            <a:r>
              <a:rPr kumimoji="0" lang="en-US" b="0" i="0" u="none" strike="noStrike" cap="none" normalizeH="0" baseline="0" dirty="0" smtClean="0">
                <a:ln>
                  <a:noFill/>
                </a:ln>
                <a:solidFill>
                  <a:srgbClr val="008000"/>
                </a:solidFill>
                <a:effectLst/>
                <a:latin typeface="Arial" pitchFamily="34" charset="0"/>
                <a:ea typeface="Times New Roman" pitchFamily="18" charset="0"/>
                <a:cs typeface="Arial" pitchFamily="34" charset="0"/>
              </a:rPr>
              <a:t>headaches </a:t>
            </a:r>
            <a:r>
              <a:rPr kumimoji="0" lang="en-US"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and general</a:t>
            </a:r>
            <a:r>
              <a:rPr kumimoji="0" lang="en-US" b="0" i="0" u="none" strike="noStrike" cap="none" normalizeH="0" baseline="0" dirty="0" smtClean="0">
                <a:ln>
                  <a:noFill/>
                </a:ln>
                <a:solidFill>
                  <a:srgbClr val="008000"/>
                </a:solidFill>
                <a:effectLst/>
                <a:latin typeface="Arial" pitchFamily="34" charset="0"/>
                <a:ea typeface="Times New Roman" pitchFamily="18" charset="0"/>
                <a:cs typeface="Arial" pitchFamily="34" charset="0"/>
              </a:rPr>
              <a:t> upsets of  health </a:t>
            </a:r>
            <a:r>
              <a:rPr kumimoji="0" lang="en-US"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en-US" b="0" i="0" u="none" strike="noStrike" cap="none" normalizeH="0" baseline="0" dirty="0" smtClean="0">
                <a:ln>
                  <a:noFill/>
                </a:ln>
                <a:solidFill>
                  <a:srgbClr val="008000"/>
                </a:solidFill>
                <a:effectLst/>
                <a:latin typeface="Arial" pitchFamily="34" charset="0"/>
                <a:ea typeface="Times New Roman" pitchFamily="18" charset="0"/>
                <a:cs typeface="Arial" pitchFamily="34" charset="0"/>
              </a:rPr>
              <a:t>stomach pain </a:t>
            </a:r>
            <a:r>
              <a:rPr kumimoji="0" lang="en-US"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are common.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Many girls have cramps like feeling in the </a:t>
            </a:r>
            <a:r>
              <a:rPr kumimoji="0" lang="en-US" b="0" i="0" u="none" strike="noStrike" cap="none" normalizeH="0" baseline="0" dirty="0" smtClean="0">
                <a:ln>
                  <a:noFill/>
                </a:ln>
                <a:solidFill>
                  <a:srgbClr val="008000"/>
                </a:solidFill>
                <a:effectLst/>
                <a:latin typeface="Arial" pitchFamily="34" charset="0"/>
                <a:ea typeface="Times New Roman" pitchFamily="18" charset="0"/>
                <a:cs typeface="Arial" pitchFamily="34" charset="0"/>
              </a:rPr>
              <a:t>abdominal area, backache,</a:t>
            </a:r>
            <a:r>
              <a:rPr kumimoji="0" lang="en-US" b="0" i="0" u="none" strike="noStrike" cap="none" normalizeH="0" dirty="0" smtClean="0">
                <a:ln>
                  <a:noFill/>
                </a:ln>
                <a:solidFill>
                  <a:srgbClr val="008000"/>
                </a:solidFill>
                <a:effectLst/>
                <a:latin typeface="Arial" pitchFamily="34" charset="0"/>
                <a:ea typeface="Times New Roman" pitchFamily="18" charset="0"/>
                <a:cs typeface="Arial" pitchFamily="34" charset="0"/>
              </a:rPr>
              <a:t> </a:t>
            </a:r>
            <a:r>
              <a:rPr kumimoji="0" lang="en-US"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they can relieve by keeping a hot water bag, taking bath in warm water and doing some gentle exercises.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Many of the girls get </a:t>
            </a:r>
            <a:r>
              <a:rPr kumimoji="0" lang="en-US" b="0" i="0" u="none" strike="noStrike" cap="none" normalizeH="0" baseline="0" dirty="0" smtClean="0">
                <a:ln>
                  <a:noFill/>
                </a:ln>
                <a:solidFill>
                  <a:srgbClr val="008000"/>
                </a:solidFill>
                <a:effectLst/>
                <a:latin typeface="Arial" pitchFamily="34" charset="0"/>
                <a:ea typeface="Times New Roman" pitchFamily="18" charset="0"/>
                <a:cs typeface="Arial" pitchFamily="34" charset="0"/>
              </a:rPr>
              <a:t>anxious</a:t>
            </a:r>
            <a:r>
              <a:rPr kumimoji="0" lang="en-US"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because of pimples. This is only natural because of the </a:t>
            </a:r>
            <a:r>
              <a:rPr kumimoji="0" lang="en-US" b="0" i="0" u="none" strike="noStrike" cap="none" normalizeH="0" baseline="0" dirty="0" smtClean="0">
                <a:ln>
                  <a:noFill/>
                </a:ln>
                <a:solidFill>
                  <a:srgbClr val="008000"/>
                </a:solidFill>
                <a:effectLst/>
                <a:latin typeface="Arial" pitchFamily="34" charset="0"/>
                <a:ea typeface="Times New Roman" pitchFamily="18" charset="0"/>
                <a:cs typeface="Arial" pitchFamily="34" charset="0"/>
              </a:rPr>
              <a:t>hormonal changes</a:t>
            </a:r>
            <a:r>
              <a:rPr kumimoji="0" lang="en-US"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occurring in the body. But some basic care can be taken to minimize the same.</a:t>
            </a:r>
          </a:p>
          <a:p>
            <a:pPr marL="0" marR="0" lvl="0" indent="0" algn="just" defTabSz="914400" rtl="0" eaLnBrk="0" fontAlgn="base" latinLnBrk="0" hangingPunct="0">
              <a:lnSpc>
                <a:spcPct val="100000"/>
              </a:lnSpc>
              <a:spcBef>
                <a:spcPct val="0"/>
              </a:spcBef>
              <a:spcAft>
                <a:spcPct val="0"/>
              </a:spcAft>
              <a:buClrTx/>
              <a:buSzTx/>
              <a:buFontTx/>
              <a:buNone/>
              <a:tabLst/>
            </a:pPr>
            <a:endParaRPr lang="en-US" dirty="0" smtClean="0">
              <a:solidFill>
                <a:srgbClr val="FF0000"/>
              </a:solidFill>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dirty="0" smtClean="0">
              <a:solidFill>
                <a:srgbClr val="FF0000"/>
              </a:solidFill>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dirty="0" smtClean="0">
              <a:solidFill>
                <a:srgbClr val="FF0000"/>
              </a:solidFill>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dirty="0" smtClean="0">
              <a:solidFill>
                <a:srgbClr val="FF0000"/>
              </a:solidFill>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dirty="0" smtClean="0">
              <a:solidFill>
                <a:srgbClr val="FF0000"/>
              </a:solidFill>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dirty="0" smtClean="0">
              <a:solidFill>
                <a:srgbClr val="FF0000"/>
              </a:solidFill>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dirty="0" smtClean="0">
              <a:solidFill>
                <a:srgbClr val="FF0000"/>
              </a:solidFill>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0" y="0"/>
            <a:ext cx="9144000" cy="106182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Care during menses</a:t>
            </a:r>
            <a:endParaRPr kumimoji="0" lang="en-US"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v"/>
              <a:tabLst/>
            </a:pPr>
            <a:r>
              <a:rPr kumimoji="0" lang="en-US"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Regular </a:t>
            </a:r>
            <a:r>
              <a:rPr kumimoji="0" lang="en-US" b="0" i="0" u="none" strike="noStrike" cap="none" normalizeH="0" baseline="0" dirty="0" smtClean="0">
                <a:ln>
                  <a:noFill/>
                </a:ln>
                <a:solidFill>
                  <a:srgbClr val="660066"/>
                </a:solidFill>
                <a:effectLst/>
                <a:latin typeface="Arial" pitchFamily="34" charset="0"/>
                <a:ea typeface="Times New Roman" pitchFamily="18" charset="0"/>
                <a:cs typeface="Arial" pitchFamily="34" charset="0"/>
              </a:rPr>
              <a:t>cleansing of face </a:t>
            </a:r>
            <a:r>
              <a:rPr kumimoji="0" lang="en-US"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with a cleanser. Care should be taken that face is not washed too many times because the skin tends to react and this produces more oil. Pimples should not be squeezed. Any </a:t>
            </a:r>
            <a:r>
              <a:rPr kumimoji="0" lang="en-US" b="0" i="0" u="none" strike="noStrike" cap="none" normalizeH="0" baseline="0" dirty="0" smtClean="0">
                <a:ln>
                  <a:noFill/>
                </a:ln>
                <a:solidFill>
                  <a:srgbClr val="660066"/>
                </a:solidFill>
                <a:effectLst/>
                <a:latin typeface="Arial" pitchFamily="34" charset="0"/>
                <a:ea typeface="Times New Roman" pitchFamily="18" charset="0"/>
                <a:cs typeface="Arial" pitchFamily="34" charset="0"/>
              </a:rPr>
              <a:t>good medicated soap or lotion </a:t>
            </a:r>
            <a:r>
              <a:rPr kumimoji="0" lang="en-US"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has antibacterial  properties that proves more useful than other products to reduce pimples.</a:t>
            </a:r>
          </a:p>
          <a:p>
            <a:pPr marL="0" marR="0" lvl="0" indent="0" algn="just" defTabSz="914400" rtl="0" eaLnBrk="0" fontAlgn="base" latinLnBrk="0" hangingPunct="0">
              <a:lnSpc>
                <a:spcPct val="100000"/>
              </a:lnSpc>
              <a:spcBef>
                <a:spcPct val="0"/>
              </a:spcBef>
              <a:spcAft>
                <a:spcPct val="0"/>
              </a:spcAft>
              <a:buClrTx/>
              <a:buSzTx/>
              <a:tabLst/>
            </a:pPr>
            <a:endParaRPr kumimoji="0" lang="en-US"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v"/>
              <a:tabLst/>
            </a:pPr>
            <a:r>
              <a:rPr kumimoji="0" lang="en-US"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According to certain religion having a bath during menstrual cycles is not acceptable. But nowadays with girls being an active participant in academic as well as other extra curricular and  sports activities, following these sentiments would be unhealthy. Having </a:t>
            </a:r>
            <a:r>
              <a:rPr kumimoji="0" lang="en-US" b="0" i="0" u="none" strike="noStrike" cap="none" normalizeH="0" baseline="0" dirty="0" smtClean="0">
                <a:ln>
                  <a:noFill/>
                </a:ln>
                <a:solidFill>
                  <a:srgbClr val="660066"/>
                </a:solidFill>
                <a:effectLst/>
                <a:latin typeface="Arial" pitchFamily="34" charset="0"/>
                <a:ea typeface="Times New Roman" pitchFamily="18" charset="0"/>
                <a:cs typeface="Arial" pitchFamily="34" charset="0"/>
              </a:rPr>
              <a:t>a body wash twice a day</a:t>
            </a:r>
            <a:r>
              <a:rPr kumimoji="0" lang="en-US"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during periods is advisable.</a:t>
            </a:r>
          </a:p>
          <a:p>
            <a:pPr marL="0" marR="0" lvl="0" indent="0" algn="just" defTabSz="914400" rtl="0" eaLnBrk="0" fontAlgn="base" latinLnBrk="0" hangingPunct="0">
              <a:lnSpc>
                <a:spcPct val="100000"/>
              </a:lnSpc>
              <a:spcBef>
                <a:spcPct val="0"/>
              </a:spcBef>
              <a:spcAft>
                <a:spcPct val="0"/>
              </a:spcAft>
              <a:buClrTx/>
              <a:buSzTx/>
              <a:tabLst/>
            </a:pPr>
            <a:endParaRPr kumimoji="0" lang="en-US"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v"/>
              <a:tabLst/>
            </a:pPr>
            <a:r>
              <a:rPr kumimoji="0" lang="en-US"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In the olden days women would use cloth pad which was not enough protection. It could be embarrassing as it could be smelly, sometimes could leak and stain and of course  unhealthy, as dampness of the cloth could result in microbial growth.</a:t>
            </a:r>
            <a:endParaRPr kumimoji="0" lang="en-US"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v"/>
              <a:tabLst/>
            </a:pPr>
            <a:r>
              <a:rPr kumimoji="0" lang="en-US"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Today we have other alternatives one of which is using </a:t>
            </a:r>
            <a:r>
              <a:rPr kumimoji="0" lang="en-US" b="0" i="0" u="none" strike="noStrike" cap="none" normalizeH="0" baseline="0" dirty="0" smtClean="0">
                <a:ln>
                  <a:noFill/>
                </a:ln>
                <a:solidFill>
                  <a:srgbClr val="660066"/>
                </a:solidFill>
                <a:effectLst/>
                <a:latin typeface="Arial" pitchFamily="34" charset="0"/>
                <a:ea typeface="Times New Roman" pitchFamily="18" charset="0"/>
                <a:cs typeface="Arial" pitchFamily="34" charset="0"/>
              </a:rPr>
              <a:t>sanitary pads.</a:t>
            </a:r>
            <a:r>
              <a:rPr kumimoji="0" lang="en-US"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It is more </a:t>
            </a:r>
            <a:r>
              <a:rPr kumimoji="0" lang="en-US" b="0" i="0" u="none" strike="noStrike" cap="none" normalizeH="0" baseline="0" dirty="0" smtClean="0">
                <a:ln>
                  <a:noFill/>
                </a:ln>
                <a:solidFill>
                  <a:srgbClr val="660066"/>
                </a:solidFill>
                <a:effectLst/>
                <a:latin typeface="Arial" pitchFamily="34" charset="0"/>
                <a:ea typeface="Times New Roman" pitchFamily="18" charset="0"/>
                <a:cs typeface="Arial" pitchFamily="34" charset="0"/>
              </a:rPr>
              <a:t>hygienic and comfortable </a:t>
            </a:r>
            <a:r>
              <a:rPr kumimoji="0" lang="en-US"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to use. But care has to be taken with pads too. They should be changed regularly. One should always clean the hands with soap after using them. It should be  disposed in a safe manner by wrapping it in a paper and putting  them in the waste bins.</a:t>
            </a:r>
            <a:endParaRPr kumimoji="0" lang="en-US"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v"/>
              <a:tabLst/>
            </a:pPr>
            <a:r>
              <a:rPr kumimoji="0" lang="en-US"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Last but not the least many young girls at this age are very keen to stay slim and skip their lunch or breakfast. It is very essential to have a </a:t>
            </a:r>
            <a:r>
              <a:rPr kumimoji="0" lang="en-US" b="0" i="0" u="none" strike="noStrike" cap="none" normalizeH="0" baseline="0" dirty="0" smtClean="0">
                <a:ln>
                  <a:noFill/>
                </a:ln>
                <a:solidFill>
                  <a:srgbClr val="660066"/>
                </a:solidFill>
                <a:effectLst/>
                <a:latin typeface="Arial" pitchFamily="34" charset="0"/>
                <a:ea typeface="Times New Roman" pitchFamily="18" charset="0"/>
                <a:cs typeface="Arial" pitchFamily="34" charset="0"/>
              </a:rPr>
              <a:t>proper balanced diet</a:t>
            </a:r>
            <a:r>
              <a:rPr kumimoji="0" lang="en-US"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during these growing years.</a:t>
            </a:r>
          </a:p>
          <a:p>
            <a:pPr marL="0" marR="0" lvl="0" indent="0" algn="just" defTabSz="914400" rtl="0" eaLnBrk="0" fontAlgn="base" latinLnBrk="0" hangingPunct="0">
              <a:lnSpc>
                <a:spcPct val="100000"/>
              </a:lnSpc>
              <a:spcBef>
                <a:spcPct val="0"/>
              </a:spcBef>
              <a:spcAft>
                <a:spcPct val="0"/>
              </a:spcAft>
              <a:buClrTx/>
              <a:buSzTx/>
              <a:buFontTx/>
              <a:buNone/>
              <a:tabLst/>
            </a:pPr>
            <a:endParaRPr lang="en-US" dirty="0" smtClean="0">
              <a:solidFill>
                <a:srgbClr val="FF0000"/>
              </a:solidFill>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dirty="0" smtClean="0">
              <a:solidFill>
                <a:srgbClr val="FF0000"/>
              </a:solidFill>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dirty="0" smtClean="0">
              <a:solidFill>
                <a:srgbClr val="FF0000"/>
              </a:solidFill>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dirty="0" smtClean="0">
              <a:solidFill>
                <a:srgbClr val="FF0000"/>
              </a:solidFill>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dirty="0" smtClean="0">
              <a:solidFill>
                <a:srgbClr val="FF0000"/>
              </a:solidFill>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dirty="0" smtClean="0">
              <a:solidFill>
                <a:srgbClr val="FF0000"/>
              </a:solidFill>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dirty="0" smtClean="0">
              <a:solidFill>
                <a:srgbClr val="FF0000"/>
              </a:solidFill>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fertilization"/>
          <p:cNvPicPr>
            <a:picLocks noChangeAspect="1" noChangeArrowheads="1"/>
          </p:cNvPicPr>
          <p:nvPr/>
        </p:nvPicPr>
        <p:blipFill>
          <a:blip r:embed="rId2"/>
          <a:srcRect/>
          <a:stretch>
            <a:fillRect/>
          </a:stretch>
        </p:blipFill>
        <p:spPr bwMode="auto">
          <a:xfrm>
            <a:off x="1714480" y="2000240"/>
            <a:ext cx="5643602" cy="4429156"/>
          </a:xfrm>
          <a:prstGeom prst="rect">
            <a:avLst/>
          </a:prstGeom>
          <a:noFill/>
          <a:ln w="9525">
            <a:noFill/>
            <a:miter lim="800000"/>
            <a:headEnd/>
            <a:tailEnd/>
          </a:ln>
        </p:spPr>
      </p:pic>
      <p:sp>
        <p:nvSpPr>
          <p:cNvPr id="3" name="Rectangle 2"/>
          <p:cNvSpPr/>
          <p:nvPr/>
        </p:nvSpPr>
        <p:spPr>
          <a:xfrm>
            <a:off x="2046500" y="357166"/>
            <a:ext cx="4454326" cy="923330"/>
          </a:xfrm>
          <a:prstGeom prst="rect">
            <a:avLst/>
          </a:prstGeom>
          <a:noFill/>
        </p:spPr>
        <p:txBody>
          <a:bodyPr wrap="squar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Conception</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image9"/>
          <p:cNvPicPr>
            <a:picLocks noChangeAspect="1" noChangeArrowheads="1"/>
          </p:cNvPicPr>
          <p:nvPr/>
        </p:nvPicPr>
        <p:blipFill>
          <a:blip r:embed="rId2"/>
          <a:srcRect/>
          <a:stretch>
            <a:fillRect/>
          </a:stretch>
        </p:blipFill>
        <p:spPr bwMode="auto">
          <a:xfrm>
            <a:off x="1928794" y="428604"/>
            <a:ext cx="4572000" cy="3786214"/>
          </a:xfrm>
          <a:prstGeom prst="rect">
            <a:avLst/>
          </a:prstGeom>
          <a:noFill/>
          <a:ln w="9525">
            <a:noFill/>
            <a:miter lim="800000"/>
            <a:headEnd/>
            <a:tailEnd/>
          </a:ln>
        </p:spPr>
      </p:pic>
      <p:pic>
        <p:nvPicPr>
          <p:cNvPr id="40963" name="Picture 2" descr="C:\Documents and Settings\Administrator\Desktop\seetha\Sexual Reproduction_files\blastocyst.gif"/>
          <p:cNvPicPr>
            <a:picLocks noChangeAspect="1" noChangeArrowheads="1"/>
          </p:cNvPicPr>
          <p:nvPr/>
        </p:nvPicPr>
        <p:blipFill>
          <a:blip r:embed="rId3"/>
          <a:srcRect/>
          <a:stretch>
            <a:fillRect/>
          </a:stretch>
        </p:blipFill>
        <p:spPr bwMode="auto">
          <a:xfrm>
            <a:off x="2857488" y="4357694"/>
            <a:ext cx="3071834" cy="21431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9288"/>
          <p:cNvPicPr>
            <a:picLocks noChangeAspect="1" noChangeArrowheads="1"/>
          </p:cNvPicPr>
          <p:nvPr/>
        </p:nvPicPr>
        <p:blipFill>
          <a:blip r:embed="rId2"/>
          <a:srcRect/>
          <a:stretch>
            <a:fillRect/>
          </a:stretch>
        </p:blipFill>
        <p:spPr bwMode="auto">
          <a:xfrm>
            <a:off x="1714480" y="1357298"/>
            <a:ext cx="5715040" cy="40005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7232"/>
            <a:ext cx="8472518" cy="6072230"/>
          </a:xfrm>
        </p:spPr>
        <p:txBody>
          <a:bodyPr>
            <a:noAutofit/>
          </a:bodyPr>
          <a:lstStyle/>
          <a:p>
            <a:pPr algn="l"/>
            <a:r>
              <a:rPr lang="en-US" sz="2800" b="1" dirty="0" smtClean="0">
                <a:solidFill>
                  <a:srgbClr val="FF0000"/>
                </a:solidFill>
                <a:latin typeface="Batang" pitchFamily="18" charset="-127"/>
                <a:ea typeface="Batang" pitchFamily="18" charset="-127"/>
              </a:rPr>
              <a:t>Home Science is the science of the home which is concerned with the maintenance and enrichment of human relationship through development and judicious use of all available human and material sources. </a:t>
            </a:r>
            <a:br>
              <a:rPr lang="en-US" sz="2800" b="1" dirty="0" smtClean="0">
                <a:solidFill>
                  <a:srgbClr val="FF0000"/>
                </a:solidFill>
                <a:latin typeface="Batang" pitchFamily="18" charset="-127"/>
                <a:ea typeface="Batang" pitchFamily="18" charset="-127"/>
              </a:rPr>
            </a:br>
            <a:r>
              <a:rPr lang="en-US" sz="2800" b="1" dirty="0" smtClean="0">
                <a:solidFill>
                  <a:srgbClr val="FF0000"/>
                </a:solidFill>
                <a:latin typeface="Batang" pitchFamily="18" charset="-127"/>
                <a:ea typeface="Batang" pitchFamily="18" charset="-127"/>
              </a:rPr>
              <a:t/>
            </a:r>
            <a:br>
              <a:rPr lang="en-US" sz="2800" b="1" dirty="0" smtClean="0">
                <a:solidFill>
                  <a:srgbClr val="FF0000"/>
                </a:solidFill>
                <a:latin typeface="Batang" pitchFamily="18" charset="-127"/>
                <a:ea typeface="Batang" pitchFamily="18" charset="-127"/>
              </a:rPr>
            </a:br>
            <a:r>
              <a:rPr lang="en-US" sz="2800" b="1" dirty="0" smtClean="0">
                <a:solidFill>
                  <a:srgbClr val="FF0000"/>
                </a:solidFill>
                <a:latin typeface="Batang" pitchFamily="18" charset="-127"/>
                <a:ea typeface="Batang" pitchFamily="18" charset="-127"/>
              </a:rPr>
              <a:t>Home Science aims to develop women personally and professionally.</a:t>
            </a:r>
            <a:br>
              <a:rPr lang="en-US" sz="2800" b="1" dirty="0" smtClean="0">
                <a:solidFill>
                  <a:srgbClr val="FF0000"/>
                </a:solidFill>
                <a:latin typeface="Batang" pitchFamily="18" charset="-127"/>
                <a:ea typeface="Batang" pitchFamily="18" charset="-127"/>
              </a:rPr>
            </a:br>
            <a:r>
              <a:rPr lang="en-US" sz="2800" b="1" dirty="0" smtClean="0">
                <a:solidFill>
                  <a:srgbClr val="FF0000"/>
                </a:solidFill>
                <a:latin typeface="Batang" pitchFamily="18" charset="-127"/>
                <a:ea typeface="Batang" pitchFamily="18" charset="-127"/>
              </a:rPr>
              <a:t/>
            </a:r>
            <a:br>
              <a:rPr lang="en-US" sz="2800" b="1" dirty="0" smtClean="0">
                <a:solidFill>
                  <a:srgbClr val="FF0000"/>
                </a:solidFill>
                <a:latin typeface="Batang" pitchFamily="18" charset="-127"/>
                <a:ea typeface="Batang" pitchFamily="18" charset="-127"/>
              </a:rPr>
            </a:br>
            <a:r>
              <a:rPr lang="en-US" sz="2800" b="1" dirty="0" smtClean="0">
                <a:solidFill>
                  <a:srgbClr val="FF0000"/>
                </a:solidFill>
                <a:latin typeface="Batang" pitchFamily="18" charset="-127"/>
                <a:ea typeface="Batang" pitchFamily="18" charset="-127"/>
              </a:rPr>
              <a:t>Home Science is not just about educating women to be experts of home decoration. The subject is largely scientific in nature and requires analytical mind and scientific temper.</a:t>
            </a:r>
            <a:br>
              <a:rPr lang="en-US" sz="2800" b="1" dirty="0" smtClean="0">
                <a:solidFill>
                  <a:srgbClr val="FF0000"/>
                </a:solidFill>
                <a:latin typeface="Batang" pitchFamily="18" charset="-127"/>
                <a:ea typeface="Batang" pitchFamily="18" charset="-127"/>
              </a:rPr>
            </a:br>
            <a:r>
              <a:rPr lang="en-US" sz="2800" b="1" dirty="0" smtClean="0">
                <a:solidFill>
                  <a:srgbClr val="FF0000"/>
                </a:solidFill>
                <a:latin typeface="Batang" pitchFamily="18" charset="-127"/>
                <a:ea typeface="Batang" pitchFamily="18" charset="-127"/>
              </a:rPr>
              <a:t>   </a:t>
            </a:r>
            <a:endParaRPr lang="en-IN" sz="2800" b="1" dirty="0">
              <a:solidFill>
                <a:srgbClr val="FF0000"/>
              </a:solidFill>
              <a:latin typeface="Batang" pitchFamily="18" charset="-127"/>
              <a:ea typeface="Batang" pitchFamily="18" charset="-127"/>
            </a:endParaRPr>
          </a:p>
        </p:txBody>
      </p:sp>
      <p:sp>
        <p:nvSpPr>
          <p:cNvPr id="3" name="Rectangle 2"/>
          <p:cNvSpPr/>
          <p:nvPr/>
        </p:nvSpPr>
        <p:spPr>
          <a:xfrm>
            <a:off x="2046500" y="142852"/>
            <a:ext cx="4570483" cy="769441"/>
          </a:xfrm>
          <a:prstGeom prst="rect">
            <a:avLst/>
          </a:prstGeom>
          <a:noFill/>
        </p:spPr>
        <p:txBody>
          <a:bodyPr wrap="square" lIns="91440" tIns="45720" rIns="91440" bIns="45720">
            <a:spAutoFit/>
          </a:bodyPr>
          <a:lstStyle/>
          <a:p>
            <a:pPr algn="ctr"/>
            <a:r>
              <a:rPr lang="en-US" sz="4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Home Science</a:t>
            </a:r>
            <a:endParaRPr lang="en-US" sz="4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1"/>
          <p:cNvSpPr>
            <a:spLocks noChangeArrowheads="1"/>
          </p:cNvSpPr>
          <p:nvPr/>
        </p:nvSpPr>
        <p:spPr bwMode="auto">
          <a:xfrm>
            <a:off x="0" y="0"/>
            <a:ext cx="9144000" cy="71711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rgbClr val="008000"/>
                </a:solidFill>
                <a:effectLst/>
                <a:latin typeface="Times New Roman" pitchFamily="18" charset="0"/>
                <a:ea typeface="Calibri" pitchFamily="34" charset="0"/>
                <a:cs typeface="Times New Roman" pitchFamily="18" charset="0"/>
              </a:rPr>
              <a:t>Adolescence :</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Adolescence is a period of rapid growth: up to 45% of skeletal growth takes place and 15 to 25% of adult</a:t>
            </a:r>
            <a:endParaRPr kumimoji="0" lang="en-US" sz="28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height is achieved during adolescence (Rees and Christine, 1989). </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During the growth spurt of adolescence,</a:t>
            </a:r>
            <a:endParaRPr kumimoji="0" lang="en-US" sz="28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up to 37% of total bone mass may be accumulated (Key and Key, 1994). </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Nutrition influences growth</a:t>
            </a:r>
            <a:endParaRPr kumimoji="0" lang="en-US" sz="28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and development throughout infancy, childhood and adolescence; it is, however, during the period of</a:t>
            </a:r>
            <a:endParaRPr kumimoji="0" lang="en-US" sz="28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adolescence that nutrient needs are the greatest (</a:t>
            </a:r>
            <a:r>
              <a:rPr kumimoji="0" lang="en-US" sz="28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Lifshitz</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Tarim</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and Smith, 1993).</a:t>
            </a:r>
            <a:endParaRPr lang="en-US" sz="2800" dirty="0" smtClean="0">
              <a:solidFill>
                <a:srgbClr val="FF0000"/>
              </a:solidFill>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800" dirty="0" smtClean="0">
              <a:solidFill>
                <a:srgbClr val="FF0000"/>
              </a:solidFill>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1"/>
          <p:cNvSpPr>
            <a:spLocks noChangeArrowheads="1"/>
          </p:cNvSpPr>
          <p:nvPr/>
        </p:nvSpPr>
        <p:spPr bwMode="auto">
          <a:xfrm>
            <a:off x="0" y="0"/>
            <a:ext cx="9144000" cy="77251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008000"/>
                </a:solidFill>
                <a:effectLst/>
                <a:latin typeface="Times New Roman" pitchFamily="18" charset="0"/>
                <a:ea typeface="Calibri" pitchFamily="34" charset="0"/>
                <a:cs typeface="Times New Roman" pitchFamily="18" charset="0"/>
              </a:rPr>
              <a:t>Changes during Adolescence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rgbClr val="008000"/>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660066"/>
                </a:solidFill>
                <a:effectLst/>
                <a:latin typeface="Times New Roman" pitchFamily="18" charset="0"/>
                <a:ea typeface="Calibri" pitchFamily="34" charset="0"/>
                <a:cs typeface="Times New Roman" pitchFamily="18" charset="0"/>
              </a:rPr>
              <a:t>Changes in height, weight and body composition</a:t>
            </a:r>
            <a:endParaRPr kumimoji="0" lang="en-US" sz="2400" b="0" i="0" u="none" strike="noStrike" cap="none" normalizeH="0" baseline="0" dirty="0" smtClean="0">
              <a:ln>
                <a:noFill/>
              </a:ln>
              <a:solidFill>
                <a:srgbClr val="660066"/>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660066"/>
                </a:solidFill>
                <a:effectLst/>
                <a:latin typeface="Times New Roman" pitchFamily="18" charset="0"/>
                <a:ea typeface="Calibri" pitchFamily="34" charset="0"/>
                <a:cs typeface="Times New Roman" pitchFamily="18" charset="0"/>
              </a:rPr>
              <a:t>during adolescence</a:t>
            </a:r>
            <a:endParaRPr kumimoji="0" lang="en-US" sz="2400" b="0" i="0" u="none" strike="noStrike" cap="none" normalizeH="0" baseline="0" dirty="0" smtClean="0">
              <a:ln>
                <a:noFill/>
              </a:ln>
              <a:solidFill>
                <a:srgbClr val="660066"/>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The time and tempo of changes in height, weight and body</a:t>
            </a:r>
            <a:endParaRPr kumimoji="0" lang="en-US" sz="2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composition can vary greatly between and among adolescents.</a:t>
            </a:r>
            <a:endParaRPr kumimoji="0" lang="en-US" sz="2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660066"/>
                </a:solidFill>
                <a:effectLst/>
                <a:latin typeface="Times New Roman" pitchFamily="18" charset="0"/>
                <a:ea typeface="Calibri" pitchFamily="34" charset="0"/>
                <a:cs typeface="Times New Roman" pitchFamily="18" charset="0"/>
              </a:rPr>
              <a:t>Changes in height</a:t>
            </a:r>
            <a:endParaRPr kumimoji="0" lang="en-US" sz="2400" b="0" i="0" u="none" strike="noStrike" cap="none" normalizeH="0" baseline="0" dirty="0" smtClean="0">
              <a:ln>
                <a:noFill/>
              </a:ln>
              <a:solidFill>
                <a:srgbClr val="660066"/>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Calibri"/>
                <a:ea typeface="Calibri" pitchFamily="34" charset="0"/>
                <a:cs typeface="Times New Roman" pitchFamily="18" charset="0"/>
              </a:rPr>
              <a:t>•</a:t>
            </a:r>
            <a:r>
              <a:rPr kumimoji="0" lang="en-US" sz="2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15-20% of adult height is gained during adolescence.</a:t>
            </a:r>
            <a:endParaRPr kumimoji="0" lang="en-US" sz="2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Calibri"/>
                <a:ea typeface="Calibri" pitchFamily="34" charset="0"/>
                <a:cs typeface="Times New Roman" pitchFamily="18" charset="0"/>
              </a:rPr>
              <a:t>•</a:t>
            </a:r>
            <a:r>
              <a:rPr kumimoji="0" lang="en-US" sz="2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Growth spurt starts later in boys than girls and has a higher peak</a:t>
            </a:r>
            <a:endParaRPr kumimoji="0" lang="en-US" sz="2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velocity than in girls. Linear growth can be slowed or delayed in</a:t>
            </a:r>
            <a:endParaRPr kumimoji="0" lang="en-US" sz="2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adolescence if diet is severely restricted in energy or energy</a:t>
            </a:r>
            <a:endParaRPr kumimoji="0" lang="en-US" sz="2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expenditure is increased as in highly competitive athletes.</a:t>
            </a:r>
            <a:endParaRPr kumimoji="0" lang="en-US" sz="2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660066"/>
                </a:solidFill>
                <a:effectLst/>
                <a:latin typeface="Times New Roman" pitchFamily="18" charset="0"/>
                <a:ea typeface="Calibri" pitchFamily="34" charset="0"/>
                <a:cs typeface="Times New Roman" pitchFamily="18" charset="0"/>
              </a:rPr>
              <a:t>Changes in weight</a:t>
            </a:r>
            <a:endParaRPr kumimoji="0" lang="en-US" sz="2400" b="0" i="0" u="none" strike="noStrike" cap="none" normalizeH="0" baseline="0" dirty="0" smtClean="0">
              <a:ln>
                <a:noFill/>
              </a:ln>
              <a:solidFill>
                <a:srgbClr val="660066"/>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Calibri"/>
                <a:ea typeface="Calibri" pitchFamily="34" charset="0"/>
                <a:cs typeface="Times New Roman" pitchFamily="18" charset="0"/>
              </a:rPr>
              <a:t>•</a:t>
            </a:r>
            <a:r>
              <a:rPr kumimoji="0" lang="en-US" sz="2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25-50% of final adult ideal weight is gained during adolescence.</a:t>
            </a:r>
            <a:endParaRPr kumimoji="0" lang="en-US" sz="2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Calibri"/>
                <a:ea typeface="Calibri" pitchFamily="34" charset="0"/>
                <a:cs typeface="Times New Roman" pitchFamily="18" charset="0"/>
              </a:rPr>
              <a:t>•</a:t>
            </a:r>
            <a:r>
              <a:rPr kumimoji="0" lang="en-US" sz="2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The timing and amount of weight gain can be greatly affected by</a:t>
            </a:r>
            <a:endParaRPr kumimoji="0" lang="en-US" sz="2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energy intake and energy expenditure.</a:t>
            </a:r>
          </a:p>
          <a:p>
            <a:pPr marL="0" marR="0" lvl="0" indent="0" algn="l" defTabSz="914400" rtl="0" eaLnBrk="0" fontAlgn="base" latinLnBrk="0" hangingPunct="0">
              <a:lnSpc>
                <a:spcPct val="100000"/>
              </a:lnSpc>
              <a:spcBef>
                <a:spcPct val="0"/>
              </a:spcBef>
              <a:spcAft>
                <a:spcPct val="0"/>
              </a:spcAft>
              <a:buClrTx/>
              <a:buSzTx/>
              <a:buFontTx/>
              <a:buNone/>
              <a:tabLst/>
            </a:pPr>
            <a:endParaRPr lang="en-US" sz="2400" dirty="0" smtClean="0">
              <a:solidFill>
                <a:srgbClr val="FF0000"/>
              </a:solidFill>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400" dirty="0" smtClean="0">
              <a:solidFill>
                <a:srgbClr val="FF0000"/>
              </a:solidFill>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1"/>
          <p:cNvSpPr>
            <a:spLocks noChangeArrowheads="1"/>
          </p:cNvSpPr>
          <p:nvPr/>
        </p:nvSpPr>
        <p:spPr bwMode="auto">
          <a:xfrm>
            <a:off x="0" y="0"/>
            <a:ext cx="9144000" cy="100642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8000"/>
                </a:solidFill>
                <a:effectLst/>
                <a:latin typeface="Times New Roman" pitchFamily="18" charset="0"/>
                <a:ea typeface="Calibri" pitchFamily="34" charset="0"/>
                <a:cs typeface="Times New Roman" pitchFamily="18" charset="0"/>
              </a:rPr>
              <a:t>Changes in body composition and skeletal mass</a:t>
            </a:r>
            <a:endParaRPr kumimoji="0" lang="en-US" sz="2400" b="0" i="0" u="none" strike="noStrike" cap="none" normalizeH="0" baseline="0" dirty="0" smtClean="0">
              <a:ln>
                <a:noFill/>
              </a:ln>
              <a:solidFill>
                <a:srgbClr val="008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Calibri"/>
                <a:ea typeface="Calibri" pitchFamily="34" charset="0"/>
                <a:cs typeface="Times New Roman" pitchFamily="18" charset="0"/>
              </a:rPr>
              <a:t>•</a:t>
            </a:r>
            <a:r>
              <a:rPr kumimoji="0" lang="en-US" sz="2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In the pre-pubertal period the proportion of fat and muscle in</a:t>
            </a:r>
            <a:endParaRPr kumimoji="0" lang="en-US" sz="2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boys and girls is similar, and lean body mass is equal in both</a:t>
            </a:r>
            <a:endParaRPr kumimoji="0" lang="en-US" sz="2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sexes.</a:t>
            </a:r>
            <a:endParaRPr kumimoji="0" lang="en-US" sz="2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Calibri"/>
                <a:ea typeface="Calibri" pitchFamily="34" charset="0"/>
                <a:cs typeface="Times New Roman" pitchFamily="18" charset="0"/>
              </a:rPr>
              <a:t>•</a:t>
            </a:r>
            <a:r>
              <a:rPr kumimoji="0" lang="en-US" sz="2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Growing boys gain proportionately more muscle mass than fat,</a:t>
            </a:r>
            <a:endParaRPr kumimoji="0" lang="en-US" sz="2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and more lean body mass as compared to girls.</a:t>
            </a:r>
            <a:endParaRPr kumimoji="0" lang="en-US" sz="2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Calibri"/>
                <a:ea typeface="Calibri" pitchFamily="34" charset="0"/>
                <a:cs typeface="Times New Roman" pitchFamily="18" charset="0"/>
              </a:rPr>
              <a:t>•</a:t>
            </a:r>
            <a:r>
              <a:rPr kumimoji="0" lang="en-US" sz="2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As adults the normal percentage of body fat is about 23% for</a:t>
            </a:r>
            <a:endParaRPr kumimoji="0" lang="en-US" sz="2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women and 15% for men.</a:t>
            </a:r>
            <a:endParaRPr kumimoji="0" lang="en-US" sz="2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Calibri"/>
                <a:ea typeface="Calibri" pitchFamily="34" charset="0"/>
                <a:cs typeface="Times New Roman" pitchFamily="18" charset="0"/>
              </a:rPr>
              <a:t>•</a:t>
            </a:r>
            <a:r>
              <a:rPr kumimoji="0" lang="en-US" sz="2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Approximately 45% of skeletal mass is added during adolescence.</a:t>
            </a:r>
            <a:endParaRPr kumimoji="0" lang="en-US" sz="2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By the end of the second decade of life, 90% of total bone mass</a:t>
            </a:r>
            <a:endParaRPr kumimoji="0" lang="en-US" sz="2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is gained.</a:t>
            </a:r>
            <a:endParaRPr kumimoji="0" lang="en-US" sz="2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Calibri"/>
                <a:ea typeface="Calibri" pitchFamily="34" charset="0"/>
                <a:cs typeface="Times New Roman" pitchFamily="18" charset="0"/>
              </a:rPr>
              <a:t>•</a:t>
            </a:r>
            <a:r>
              <a:rPr kumimoji="0" lang="en-US" sz="2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Females with delayed puberty fail to gain bone mass at a normal</a:t>
            </a:r>
            <a:endParaRPr kumimoji="0" lang="en-US" sz="2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rate and show lower mineral density as adults. Nutrition is one</a:t>
            </a:r>
            <a:endParaRPr kumimoji="0" lang="en-US" sz="2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of the environmental factors that determines onset of puberty.</a:t>
            </a:r>
            <a:endParaRPr kumimoji="0" lang="en-US" sz="2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Calibri"/>
                <a:ea typeface="Calibri" pitchFamily="34" charset="0"/>
                <a:cs typeface="Times New Roman" pitchFamily="18" charset="0"/>
              </a:rPr>
              <a:t>•</a:t>
            </a:r>
            <a:r>
              <a:rPr kumimoji="0" lang="en-US" sz="2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The pubertal growth can be monitored by using height-for-age,</a:t>
            </a:r>
            <a:endParaRPr kumimoji="0" lang="en-US" sz="2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weight-for-age and body mass index (BMI)-for-age (weight/</a:t>
            </a:r>
            <a:endParaRPr kumimoji="0" lang="en-US" sz="2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height2).</a:t>
            </a:r>
          </a:p>
          <a:p>
            <a:pPr marL="0" marR="0" lvl="0" indent="0" algn="l" defTabSz="914400" rtl="0" eaLnBrk="0" fontAlgn="base" latinLnBrk="0" hangingPunct="0">
              <a:lnSpc>
                <a:spcPct val="100000"/>
              </a:lnSpc>
              <a:spcBef>
                <a:spcPct val="0"/>
              </a:spcBef>
              <a:spcAft>
                <a:spcPct val="0"/>
              </a:spcAft>
              <a:buClrTx/>
              <a:buSzTx/>
              <a:buFontTx/>
              <a:buNone/>
              <a:tabLst/>
            </a:pPr>
            <a:endParaRPr lang="en-US" sz="2400" dirty="0" smtClean="0">
              <a:solidFill>
                <a:srgbClr val="FF0000"/>
              </a:solidFill>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400" dirty="0" smtClean="0">
              <a:solidFill>
                <a:srgbClr val="FF0000"/>
              </a:solidFill>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400" dirty="0" smtClean="0">
              <a:solidFill>
                <a:srgbClr val="FF0000"/>
              </a:solidFill>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400" dirty="0" smtClean="0">
              <a:solidFill>
                <a:srgbClr val="FF0000"/>
              </a:solidFill>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400" dirty="0" smtClean="0">
              <a:solidFill>
                <a:srgbClr val="FF0000"/>
              </a:solidFill>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
          <p:cNvSpPr>
            <a:spLocks noChangeArrowheads="1"/>
          </p:cNvSpPr>
          <p:nvPr/>
        </p:nvSpPr>
        <p:spPr bwMode="auto">
          <a:xfrm>
            <a:off x="0" y="0"/>
            <a:ext cx="9144000" cy="9140964"/>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r>
              <a:rPr kumimoji="0" lang="en-US" sz="2800" b="0"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Children normally have a </a:t>
            </a:r>
            <a:r>
              <a:rPr kumimoji="0" lang="en-US" sz="2800" b="0" i="0" strike="noStrike" cap="none" normalizeH="0" baseline="0" dirty="0" smtClean="0">
                <a:ln>
                  <a:noFill/>
                </a:ln>
                <a:solidFill>
                  <a:srgbClr val="008000"/>
                </a:solidFill>
                <a:effectLst/>
                <a:latin typeface="Times New Roman" pitchFamily="18" charset="0"/>
                <a:ea typeface="Times New Roman" pitchFamily="18" charset="0"/>
                <a:cs typeface="Times New Roman" pitchFamily="18" charset="0"/>
              </a:rPr>
              <a:t>growth spurt </a:t>
            </a:r>
            <a:r>
              <a:rPr kumimoji="0" lang="en-US" sz="2800" b="0"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during their adolescent years (12 to 18 years old).</a:t>
            </a:r>
          </a:p>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r>
              <a:rPr kumimoji="0" lang="en-US" sz="2800" b="0"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 </a:t>
            </a:r>
            <a:r>
              <a:rPr kumimoji="0" lang="en-US" sz="2800" b="0" i="0" strike="noStrike" cap="none" normalizeH="0" baseline="0" dirty="0" smtClean="0">
                <a:ln>
                  <a:noFill/>
                </a:ln>
                <a:solidFill>
                  <a:srgbClr val="008000"/>
                </a:solidFill>
                <a:effectLst/>
                <a:latin typeface="Times New Roman" pitchFamily="18" charset="0"/>
                <a:ea typeface="Times New Roman" pitchFamily="18" charset="0"/>
                <a:cs typeface="Times New Roman" pitchFamily="18" charset="0"/>
              </a:rPr>
              <a:t>healthy diet </a:t>
            </a:r>
            <a:r>
              <a:rPr kumimoji="0" lang="en-US" sz="2800" b="0"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for most adolescents is one that provides enough nutrients for growth. </a:t>
            </a:r>
          </a:p>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r>
              <a:rPr kumimoji="0" lang="en-US" sz="2800" b="0"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A healthy diet also has the </a:t>
            </a:r>
            <a:r>
              <a:rPr kumimoji="0" lang="en-US" sz="2800" b="0" i="0" strike="noStrike" cap="none" normalizeH="0" baseline="0" dirty="0" smtClean="0">
                <a:ln>
                  <a:noFill/>
                </a:ln>
                <a:solidFill>
                  <a:srgbClr val="008000"/>
                </a:solidFill>
                <a:effectLst/>
                <a:latin typeface="Times New Roman" pitchFamily="18" charset="0"/>
                <a:ea typeface="Times New Roman" pitchFamily="18" charset="0"/>
                <a:cs typeface="Times New Roman" pitchFamily="18" charset="0"/>
              </a:rPr>
              <a:t>right amount of nutrients </a:t>
            </a:r>
            <a:r>
              <a:rPr kumimoji="0" lang="en-US" sz="2800" b="0"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to keep an adolescent healthy and keep him from having health problems. </a:t>
            </a:r>
          </a:p>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r>
              <a:rPr kumimoji="0" lang="en-US" sz="2800" b="0"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A</a:t>
            </a:r>
            <a:r>
              <a:rPr kumimoji="0" lang="en-US" sz="2800" b="0" i="0" strike="noStrike" cap="none" normalizeH="0" baseline="0" dirty="0" smtClean="0">
                <a:ln>
                  <a:noFill/>
                </a:ln>
                <a:solidFill>
                  <a:srgbClr val="008000"/>
                </a:solidFill>
                <a:effectLst/>
                <a:latin typeface="Times New Roman" pitchFamily="18" charset="0"/>
                <a:ea typeface="Times New Roman" pitchFamily="18" charset="0"/>
                <a:cs typeface="Times New Roman" pitchFamily="18" charset="0"/>
              </a:rPr>
              <a:t> poor diet </a:t>
            </a:r>
            <a:r>
              <a:rPr kumimoji="0" lang="en-US" sz="2800" b="0"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may lead to health problems such as</a:t>
            </a:r>
            <a:r>
              <a:rPr kumimoji="0" lang="en-US" sz="2800" b="0" i="0" strike="noStrike" cap="none" normalizeH="0" baseline="0" dirty="0" smtClean="0">
                <a:ln>
                  <a:noFill/>
                </a:ln>
                <a:solidFill>
                  <a:srgbClr val="008000"/>
                </a:solidFill>
                <a:effectLst/>
                <a:latin typeface="Times New Roman" pitchFamily="18" charset="0"/>
                <a:ea typeface="Times New Roman" pitchFamily="18" charset="0"/>
                <a:cs typeface="Times New Roman" pitchFamily="18" charset="0"/>
              </a:rPr>
              <a:t> anemia </a:t>
            </a:r>
            <a:r>
              <a:rPr kumimoji="0" lang="en-US" sz="2800" b="0"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(decreased oxygen going to body tissues), eating disorders, or obesity (being overweight). </a:t>
            </a:r>
          </a:p>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r>
              <a:rPr kumimoji="0" lang="en-US" sz="2800" b="0"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A </a:t>
            </a:r>
            <a:r>
              <a:rPr kumimoji="0" lang="en-US" sz="2800" b="0" i="0" strike="noStrike" cap="none" normalizeH="0" baseline="0" dirty="0" smtClean="0">
                <a:ln>
                  <a:noFill/>
                </a:ln>
                <a:solidFill>
                  <a:srgbClr val="008000"/>
                </a:solidFill>
                <a:effectLst/>
                <a:latin typeface="Times New Roman" pitchFamily="18" charset="0"/>
                <a:ea typeface="Times New Roman" pitchFamily="18" charset="0"/>
                <a:cs typeface="Times New Roman" pitchFamily="18" charset="0"/>
              </a:rPr>
              <a:t>poor diet </a:t>
            </a:r>
            <a:r>
              <a:rPr kumimoji="0" lang="en-US" sz="2800" b="0"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may cause other health problems later in life such as obesity, heart disease, or diabetes. </a:t>
            </a:r>
          </a:p>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r>
              <a:rPr kumimoji="0" lang="en-US" sz="2800" b="0"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Regular physical activity can lower your child's risk of having some of these health problems</a:t>
            </a:r>
          </a:p>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endParaRPr lang="en-US" sz="2800" dirty="0" smtClean="0">
              <a:solidFill>
                <a:srgbClr val="FF0000"/>
              </a:solidFill>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tabLst>
                <a:tab pos="457200" algn="l"/>
              </a:tabLst>
            </a:pPr>
            <a:endParaRPr kumimoji="0" lang="en-US" sz="2800" b="0"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endParaRPr lang="en-US" sz="2800" dirty="0" smtClean="0">
              <a:solidFill>
                <a:srgbClr val="FF0000"/>
              </a:solidFill>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endParaRPr kumimoji="0" lang="en-US" sz="2800" b="0"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endParaRPr lang="en-US" sz="2800" dirty="0" smtClean="0">
              <a:solidFill>
                <a:srgbClr val="FF0000"/>
              </a:solidFill>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endParaRPr kumimoji="0" lang="en-US" sz="2800" b="0"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tabLst>
                <a:tab pos="457200" algn="l"/>
              </a:tabLst>
            </a:pPr>
            <a:endParaRPr kumimoji="0" lang="en-US" sz="2800" b="0" i="0" strike="noStrike" cap="none" normalizeH="0" baseline="0" dirty="0" smtClean="0">
              <a:ln>
                <a:noFill/>
              </a:ln>
              <a:solidFill>
                <a:srgbClr val="FF0000"/>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1"/>
          <p:cNvSpPr>
            <a:spLocks noChangeArrowheads="1"/>
          </p:cNvSpPr>
          <p:nvPr/>
        </p:nvSpPr>
        <p:spPr bwMode="auto">
          <a:xfrm>
            <a:off x="0" y="0"/>
            <a:ext cx="9144000" cy="7417415"/>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endParaRPr kumimoji="0" lang="en-US" sz="2800" b="0"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r>
              <a:rPr kumimoji="0" lang="en-US" sz="2800" b="0"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A healthy diet for adolescents should include different kinds of foods from all the food groups. </a:t>
            </a:r>
          </a:p>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r>
              <a:rPr kumimoji="0" lang="en-US" sz="2800" b="0"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Meals should have enough </a:t>
            </a:r>
            <a:r>
              <a:rPr kumimoji="0" lang="en-US" sz="2800" b="0" i="0" strike="noStrike" cap="none" normalizeH="0" baseline="0" dirty="0" smtClean="0">
                <a:ln>
                  <a:noFill/>
                </a:ln>
                <a:solidFill>
                  <a:srgbClr val="008000"/>
                </a:solidFill>
                <a:effectLst/>
                <a:latin typeface="Times New Roman" pitchFamily="18" charset="0"/>
                <a:ea typeface="Times New Roman" pitchFamily="18" charset="0"/>
                <a:cs typeface="Times New Roman" pitchFamily="18" charset="0"/>
              </a:rPr>
              <a:t>protein</a:t>
            </a:r>
            <a:r>
              <a:rPr kumimoji="0" lang="en-US" sz="2800" b="0"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(such as meat, beans and nuts) to help your child grow. </a:t>
            </a:r>
          </a:p>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r>
              <a:rPr kumimoji="0" lang="en-US" sz="2800" b="0"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Meals should also have </a:t>
            </a:r>
            <a:r>
              <a:rPr kumimoji="0" lang="en-US" sz="2800" b="0" i="0" strike="noStrike" cap="none" normalizeH="0" baseline="0" dirty="0" smtClean="0">
                <a:ln>
                  <a:noFill/>
                </a:ln>
                <a:solidFill>
                  <a:srgbClr val="008000"/>
                </a:solidFill>
                <a:effectLst/>
                <a:latin typeface="Times New Roman" pitchFamily="18" charset="0"/>
                <a:ea typeface="Times New Roman" pitchFamily="18" charset="0"/>
                <a:cs typeface="Times New Roman" pitchFamily="18" charset="0"/>
              </a:rPr>
              <a:t>carbohydrates</a:t>
            </a:r>
            <a:r>
              <a:rPr kumimoji="0" lang="en-US" sz="2800" b="0"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2800" b="0" i="0"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kahr</a:t>
            </a:r>
            <a:r>
              <a:rPr kumimoji="0" lang="en-US" sz="2800" b="0"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a:t>
            </a:r>
            <a:r>
              <a:rPr kumimoji="0" lang="en-US" sz="2800" b="0" i="0"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bo</a:t>
            </a:r>
            <a:r>
              <a:rPr kumimoji="0" lang="en-US" sz="2800" b="0"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-HI-</a:t>
            </a:r>
            <a:r>
              <a:rPr kumimoji="0" lang="en-US" sz="2800" b="0" i="0"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drayt</a:t>
            </a:r>
            <a:r>
              <a:rPr kumimoji="0" lang="en-US" sz="2800" b="0"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(bread, pasta and cereal), fruits, and vegetables. </a:t>
            </a:r>
          </a:p>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r>
              <a:rPr kumimoji="0" lang="en-US" sz="2800" b="0"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Meals should also include </a:t>
            </a:r>
            <a:r>
              <a:rPr kumimoji="0" lang="en-US" sz="2800" b="0" i="0" strike="noStrike" cap="none" normalizeH="0" baseline="0" dirty="0" smtClean="0">
                <a:ln>
                  <a:noFill/>
                </a:ln>
                <a:solidFill>
                  <a:srgbClr val="008000"/>
                </a:solidFill>
                <a:effectLst/>
                <a:latin typeface="Times New Roman" pitchFamily="18" charset="0"/>
                <a:ea typeface="Times New Roman" pitchFamily="18" charset="0"/>
                <a:cs typeface="Times New Roman" pitchFamily="18" charset="0"/>
              </a:rPr>
              <a:t>dairy products</a:t>
            </a:r>
            <a:r>
              <a:rPr kumimoji="0" lang="en-US" sz="2800" b="0"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such as milk and cheese. </a:t>
            </a:r>
          </a:p>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r>
              <a:rPr kumimoji="0" lang="en-US" sz="2800" b="0"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The kinds of foods your child eats should be high in </a:t>
            </a:r>
            <a:r>
              <a:rPr kumimoji="0" lang="en-US" sz="2800" b="0" i="0" strike="noStrike" cap="none" normalizeH="0" baseline="0" dirty="0" smtClean="0">
                <a:ln>
                  <a:noFill/>
                </a:ln>
                <a:solidFill>
                  <a:srgbClr val="008000"/>
                </a:solidFill>
                <a:effectLst/>
                <a:latin typeface="Times New Roman" pitchFamily="18" charset="0"/>
                <a:ea typeface="Times New Roman" pitchFamily="18" charset="0"/>
                <a:cs typeface="Times New Roman" pitchFamily="18" charset="0"/>
              </a:rPr>
              <a:t>vitamins and minerals. </a:t>
            </a:r>
          </a:p>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r>
              <a:rPr kumimoji="0" lang="en-US" sz="2800" b="0"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Your child's diet should also be </a:t>
            </a:r>
            <a:r>
              <a:rPr kumimoji="0" lang="en-US" sz="2800" b="0" i="0" strike="noStrike" cap="none" normalizeH="0" baseline="0" dirty="0" smtClean="0">
                <a:ln>
                  <a:noFill/>
                </a:ln>
                <a:solidFill>
                  <a:srgbClr val="008000"/>
                </a:solidFill>
                <a:effectLst/>
                <a:latin typeface="Times New Roman" pitchFamily="18" charset="0"/>
                <a:ea typeface="Times New Roman" pitchFamily="18" charset="0"/>
                <a:cs typeface="Times New Roman" pitchFamily="18" charset="0"/>
              </a:rPr>
              <a:t>low </a:t>
            </a:r>
            <a:r>
              <a:rPr kumimoji="0" lang="en-US" sz="2800" b="0"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in </a:t>
            </a:r>
            <a:r>
              <a:rPr kumimoji="0" lang="en-US" sz="2800" b="0" i="0" strike="noStrike" cap="none" normalizeH="0" baseline="0" dirty="0" smtClean="0">
                <a:ln>
                  <a:noFill/>
                </a:ln>
                <a:solidFill>
                  <a:srgbClr val="008000"/>
                </a:solidFill>
                <a:effectLst/>
                <a:latin typeface="Times New Roman" pitchFamily="18" charset="0"/>
                <a:ea typeface="Times New Roman" pitchFamily="18" charset="0"/>
                <a:cs typeface="Times New Roman" pitchFamily="18" charset="0"/>
              </a:rPr>
              <a:t>fat and sugar.</a:t>
            </a:r>
          </a:p>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r>
              <a:rPr kumimoji="0" lang="en-US" sz="2800" b="0"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Eating foods that are low in fat and sugar can help your child stay at a healthy weight, and decrease his risk of health problems.</a:t>
            </a:r>
          </a:p>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endParaRPr lang="en-US" sz="2800" dirty="0" smtClean="0">
              <a:solidFill>
                <a:srgbClr val="FF0000"/>
              </a:solidFill>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endParaRPr kumimoji="0" lang="en-US" sz="2800" b="0" i="0" strike="noStrike" cap="none" normalizeH="0" baseline="0" dirty="0" smtClean="0">
              <a:ln>
                <a:noFill/>
              </a:ln>
              <a:solidFill>
                <a:srgbClr val="FF0000"/>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1"/>
          <p:cNvSpPr>
            <a:spLocks noChangeArrowheads="1"/>
          </p:cNvSpPr>
          <p:nvPr/>
        </p:nvSpPr>
        <p:spPr bwMode="auto">
          <a:xfrm>
            <a:off x="428596" y="0"/>
            <a:ext cx="8715404" cy="6524863"/>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US" sz="2200" b="1" i="0" strike="noStrike" cap="none" normalizeH="0" baseline="0" dirty="0" smtClean="0">
                <a:ln>
                  <a:noFill/>
                </a:ln>
                <a:solidFill>
                  <a:srgbClr val="660066"/>
                </a:solidFill>
                <a:effectLst/>
                <a:latin typeface="Times New Roman" pitchFamily="18" charset="0"/>
                <a:ea typeface="Times New Roman" pitchFamily="18" charset="0"/>
                <a:cs typeface="Times New Roman" pitchFamily="18" charset="0"/>
              </a:rPr>
              <a:t>What foods should</a:t>
            </a:r>
            <a:r>
              <a:rPr kumimoji="0" lang="en-US" sz="2200" b="1" i="0" strike="noStrike" cap="none" normalizeH="0" dirty="0" smtClean="0">
                <a:ln>
                  <a:noFill/>
                </a:ln>
                <a:solidFill>
                  <a:srgbClr val="660066"/>
                </a:solidFill>
                <a:effectLst/>
                <a:latin typeface="Times New Roman" pitchFamily="18" charset="0"/>
                <a:ea typeface="Times New Roman" pitchFamily="18" charset="0"/>
                <a:cs typeface="Times New Roman" pitchFamily="18" charset="0"/>
              </a:rPr>
              <a:t> be</a:t>
            </a:r>
            <a:r>
              <a:rPr kumimoji="0" lang="en-US" sz="2200" b="1" i="0" strike="noStrike" cap="none" normalizeH="0" baseline="0" dirty="0" smtClean="0">
                <a:ln>
                  <a:noFill/>
                </a:ln>
                <a:solidFill>
                  <a:srgbClr val="660066"/>
                </a:solidFill>
                <a:effectLst/>
                <a:latin typeface="Times New Roman" pitchFamily="18" charset="0"/>
                <a:ea typeface="Times New Roman" pitchFamily="18" charset="0"/>
                <a:cs typeface="Times New Roman" pitchFamily="18" charset="0"/>
              </a:rPr>
              <a:t> avoided eating and drinking?</a:t>
            </a:r>
          </a:p>
          <a:p>
            <a:pPr marL="0" marR="0" lvl="0" indent="0" algn="l" defTabSz="914400" rtl="0" eaLnBrk="1" fontAlgn="base" latinLnBrk="0" hangingPunct="1">
              <a:lnSpc>
                <a:spcPct val="100000"/>
              </a:lnSpc>
              <a:spcBef>
                <a:spcPct val="0"/>
              </a:spcBef>
              <a:spcAft>
                <a:spcPct val="0"/>
              </a:spcAft>
              <a:buClrTx/>
              <a:buSzTx/>
              <a:tabLst/>
            </a:pPr>
            <a:endParaRPr kumimoji="0" lang="en-US" sz="2200" b="1" i="0" strike="noStrike" cap="none" normalizeH="0" baseline="0" dirty="0" smtClean="0">
              <a:ln>
                <a:noFill/>
              </a:ln>
              <a:solidFill>
                <a:srgbClr val="660066"/>
              </a:solidFill>
              <a:effectLst/>
              <a:latin typeface="Times New Roman" pitchFamily="18" charset="0"/>
              <a:ea typeface="Times New Roman" pitchFamily="18" charset="0"/>
              <a:cs typeface="Times New Roman" pitchFamily="18" charset="0"/>
            </a:endParaRPr>
          </a:p>
          <a:p>
            <a:pPr fontAlgn="base">
              <a:spcBef>
                <a:spcPct val="0"/>
              </a:spcBef>
              <a:spcAft>
                <a:spcPct val="0"/>
              </a:spcAft>
              <a:buFont typeface="Arial" pitchFamily="34" charset="0"/>
              <a:buChar char="•"/>
            </a:pPr>
            <a:r>
              <a:rPr lang="en-US" sz="2200" dirty="0" smtClean="0">
                <a:solidFill>
                  <a:srgbClr val="FF0000"/>
                </a:solidFill>
                <a:latin typeface="Times New Roman" pitchFamily="18" charset="0"/>
                <a:cs typeface="Times New Roman" pitchFamily="18" charset="0"/>
              </a:rPr>
              <a:t> </a:t>
            </a:r>
            <a:r>
              <a:rPr lang="en-US" sz="2200" dirty="0" smtClean="0">
                <a:solidFill>
                  <a:srgbClr val="008000"/>
                </a:solidFill>
                <a:latin typeface="Times New Roman" pitchFamily="18" charset="0"/>
                <a:cs typeface="Times New Roman" pitchFamily="18" charset="0"/>
              </a:rPr>
              <a:t>Don’t</a:t>
            </a:r>
            <a:r>
              <a:rPr kumimoji="0" lang="en-US" sz="2200" i="0" strike="noStrike" cap="none" normalizeH="0" baseline="0" dirty="0" smtClean="0">
                <a:ln>
                  <a:noFill/>
                </a:ln>
                <a:solidFill>
                  <a:srgbClr val="008000"/>
                </a:solidFill>
                <a:effectLst/>
                <a:latin typeface="Times New Roman" pitchFamily="18" charset="0"/>
                <a:ea typeface="Times New Roman" pitchFamily="18" charset="0"/>
                <a:cs typeface="Times New Roman" pitchFamily="18" charset="0"/>
              </a:rPr>
              <a:t> </a:t>
            </a:r>
            <a:r>
              <a:rPr kumimoji="0" lang="en-US" sz="2200" b="0" i="0" strike="noStrike" cap="none" normalizeH="0" baseline="0" dirty="0" smtClean="0">
                <a:ln>
                  <a:noFill/>
                </a:ln>
                <a:solidFill>
                  <a:srgbClr val="008000"/>
                </a:solidFill>
                <a:effectLst/>
                <a:latin typeface="Times New Roman" pitchFamily="18" charset="0"/>
                <a:ea typeface="Times New Roman" pitchFamily="18" charset="0"/>
                <a:cs typeface="Times New Roman" pitchFamily="18" charset="0"/>
              </a:rPr>
              <a:t>eat a lot of fast food and convenience foods.</a:t>
            </a:r>
          </a:p>
          <a:p>
            <a:pPr marL="0" marR="0" lvl="0" indent="0" algn="l" defTabSz="914400" rtl="0" eaLnBrk="1" fontAlgn="base" latinLnBrk="0" hangingPunct="1">
              <a:lnSpc>
                <a:spcPct val="100000"/>
              </a:lnSpc>
              <a:spcBef>
                <a:spcPct val="0"/>
              </a:spcBef>
              <a:spcAft>
                <a:spcPct val="0"/>
              </a:spcAft>
              <a:buClrTx/>
              <a:buSzTx/>
              <a:tabLst/>
            </a:pPr>
            <a:endParaRPr kumimoji="0" lang="en-US" sz="2200" b="0"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lang="en-US" sz="2200" dirty="0" smtClean="0">
                <a:solidFill>
                  <a:srgbClr val="FF0000"/>
                </a:solidFill>
                <a:latin typeface="Times New Roman" pitchFamily="18" charset="0"/>
                <a:ea typeface="Times New Roman" pitchFamily="18" charset="0"/>
                <a:cs typeface="Times New Roman" pitchFamily="18" charset="0"/>
              </a:rPr>
              <a:t> </a:t>
            </a:r>
            <a:r>
              <a:rPr kumimoji="0" lang="en-US" sz="2200" b="0"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These foods are</a:t>
            </a:r>
            <a:r>
              <a:rPr kumimoji="0" lang="en-US" sz="2200" b="0" i="0" strike="noStrike" cap="none" normalizeH="0" baseline="0" dirty="0" smtClean="0">
                <a:ln>
                  <a:noFill/>
                </a:ln>
                <a:solidFill>
                  <a:srgbClr val="008000"/>
                </a:solidFill>
                <a:effectLst/>
                <a:latin typeface="Times New Roman" pitchFamily="18" charset="0"/>
                <a:ea typeface="Times New Roman" pitchFamily="18" charset="0"/>
                <a:cs typeface="Times New Roman" pitchFamily="18" charset="0"/>
              </a:rPr>
              <a:t> high in fat and sugar.</a:t>
            </a:r>
            <a:r>
              <a:rPr kumimoji="0" lang="en-US" sz="2200" b="0"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Some examples of fast foods and convenience foods are hamburgers, </a:t>
            </a:r>
            <a:r>
              <a:rPr kumimoji="0" lang="en-US" sz="2200" b="0" i="0"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french</a:t>
            </a:r>
            <a:r>
              <a:rPr kumimoji="0" lang="en-US" sz="2200" b="0"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fries, pizza, potato chips, candy and soda. These high fat, high sugar foods may replace healthy foods if your child eats or drinks them too often. For example, adolescents may drink a lot of soda and not drink any milk.</a:t>
            </a:r>
          </a:p>
          <a:p>
            <a:pPr marL="0" marR="0" lvl="0" indent="0" algn="l" defTabSz="914400" rtl="0" eaLnBrk="1" fontAlgn="base" latinLnBrk="0" hangingPunct="1">
              <a:lnSpc>
                <a:spcPct val="100000"/>
              </a:lnSpc>
              <a:spcBef>
                <a:spcPct val="0"/>
              </a:spcBef>
              <a:spcAft>
                <a:spcPct val="0"/>
              </a:spcAft>
              <a:buClrTx/>
              <a:buSzTx/>
              <a:tabLst/>
            </a:pPr>
            <a:endParaRPr kumimoji="0" lang="en-US" sz="2200" b="0"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2200" b="0"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Your child may not get enough calcium if he does not drink milk or eat other dairy foods.</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US" sz="2200" b="0"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2200" b="0"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High fat, high sugar foods may also cause your child to eat too many calories. Eating too many calories may cause your child to become overweight.</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US" sz="2200" b="0"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2200" b="0"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Plan and pack healthy foods if your child eats meals and snacks away from home.</a:t>
            </a:r>
            <a:endParaRPr kumimoji="0" lang="en-US" sz="2200" b="0" i="0" strike="noStrike" cap="none" normalizeH="0" baseline="0" dirty="0" smtClean="0">
              <a:ln>
                <a:noFill/>
              </a:ln>
              <a:solidFill>
                <a:srgbClr val="FF0000"/>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1"/>
          <p:cNvSpPr>
            <a:spLocks noChangeArrowheads="1"/>
          </p:cNvSpPr>
          <p:nvPr/>
        </p:nvSpPr>
        <p:spPr bwMode="auto">
          <a:xfrm>
            <a:off x="428596" y="0"/>
            <a:ext cx="8429684" cy="6986528"/>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sz="2800" b="1" i="0" strike="noStrike" cap="none" normalizeH="0" baseline="0" dirty="0" smtClean="0">
                <a:ln>
                  <a:noFill/>
                </a:ln>
                <a:solidFill>
                  <a:srgbClr val="660066"/>
                </a:solidFill>
                <a:effectLst/>
                <a:latin typeface="Times New Roman" pitchFamily="18" charset="0"/>
                <a:ea typeface="Times New Roman" pitchFamily="18" charset="0"/>
                <a:cs typeface="Times New Roman" pitchFamily="18" charset="0"/>
              </a:rPr>
              <a:t>What should adolescent eat and drink for a healthy diet?</a:t>
            </a:r>
            <a:endParaRPr kumimoji="0" lang="en-US" sz="2800" b="0" i="0" strike="noStrike" cap="none" normalizeH="0" baseline="0" dirty="0" smtClean="0">
              <a:ln>
                <a:noFill/>
              </a:ln>
              <a:solidFill>
                <a:srgbClr val="660066"/>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800" b="1" i="0" strike="noStrike" cap="none" normalizeH="0" baseline="0" dirty="0" smtClean="0">
                <a:ln>
                  <a:noFill/>
                </a:ln>
                <a:solidFill>
                  <a:srgbClr val="008000"/>
                </a:solidFill>
                <a:effectLst/>
                <a:latin typeface="Times New Roman" pitchFamily="18" charset="0"/>
                <a:ea typeface="Times New Roman" pitchFamily="18" charset="0"/>
                <a:cs typeface="Times New Roman" pitchFamily="18" charset="0"/>
              </a:rPr>
              <a:t>Breads, cereal, rice, and pasta:</a:t>
            </a:r>
            <a:endParaRPr kumimoji="0" lang="en-US" sz="2800" b="0" i="0" strike="noStrike" cap="none" normalizeH="0" baseline="0" dirty="0" smtClean="0">
              <a:ln>
                <a:noFill/>
              </a:ln>
              <a:solidFill>
                <a:srgbClr val="008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800" b="0"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Eat six to eleven servings each day.</a:t>
            </a:r>
            <a:endParaRPr kumimoji="0" lang="en-US" sz="2800" b="0" i="0"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800" b="0"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One slice of bread, small roll, or 6-inch tortilla.</a:t>
            </a:r>
            <a:endParaRPr kumimoji="0" lang="en-US" sz="2800" b="0" i="0"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800" b="0"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One-half of a cup of cooked cereal, rice, or pasta.</a:t>
            </a:r>
            <a:endParaRPr kumimoji="0" lang="en-US" sz="2800" b="0" i="0"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800" b="0"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One-half of a hamburger bun, English muffin, or bagel.</a:t>
            </a:r>
            <a:endParaRPr kumimoji="0" lang="en-US" sz="2800" b="0" i="0"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800" b="0"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Three to four small crackers.</a:t>
            </a:r>
            <a:endParaRPr kumimoji="0" lang="en-US" sz="2800" b="0" i="0"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800" b="0"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One ounce or about one-half of a cup of ready-to-eat cereal.</a:t>
            </a:r>
            <a:endParaRPr kumimoji="0" lang="en-US" sz="2800" b="0" i="0"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800" b="1" i="0" strike="noStrike" cap="none" normalizeH="0" baseline="0" dirty="0" smtClean="0">
                <a:ln>
                  <a:noFill/>
                </a:ln>
                <a:solidFill>
                  <a:srgbClr val="008000"/>
                </a:solidFill>
                <a:effectLst/>
                <a:latin typeface="Times New Roman" pitchFamily="18" charset="0"/>
                <a:ea typeface="Times New Roman" pitchFamily="18" charset="0"/>
                <a:cs typeface="Times New Roman" pitchFamily="18" charset="0"/>
              </a:rPr>
              <a:t>Vegetables:</a:t>
            </a:r>
            <a:endParaRPr kumimoji="0" lang="en-US" sz="2800" b="0" i="0" strike="noStrike" cap="none" normalizeH="0" baseline="0" dirty="0" smtClean="0">
              <a:ln>
                <a:noFill/>
              </a:ln>
              <a:solidFill>
                <a:srgbClr val="008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800" b="0"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Eat three to five servings each day.</a:t>
            </a:r>
            <a:endParaRPr kumimoji="0" lang="en-US" sz="2800" b="0" i="0"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800" b="0"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One-half of a cup of cooked or chopped, raw vegetables.</a:t>
            </a:r>
            <a:endParaRPr kumimoji="0" lang="en-US" sz="2800" b="0" i="0"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800" b="0"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Three-fourths of a cup of vegetable juice.</a:t>
            </a:r>
            <a:endParaRPr kumimoji="0" lang="en-US" sz="2800" b="0" i="0"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800" b="0"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One cup of leafy green raw vegetables such as lettuce or spinach.</a:t>
            </a:r>
            <a:endParaRPr kumimoji="0" lang="en-US" sz="2800" b="0" i="0" strike="noStrike" cap="none" normalizeH="0" baseline="0" dirty="0" smtClean="0">
              <a:ln>
                <a:noFill/>
              </a:ln>
              <a:solidFill>
                <a:srgbClr val="FF0000"/>
              </a:solidFill>
              <a:effectLst/>
              <a:latin typeface="Times New Roman" pitchFamily="18" charset="0"/>
              <a:cs typeface="Times New Roman" pitchFamily="18" charset="0"/>
            </a:endParaRPr>
          </a:p>
        </p:txBody>
      </p:sp>
      <p:pic>
        <p:nvPicPr>
          <p:cNvPr id="35842" name="Picture 2" descr="http://photos2.fotosearch.com/bthumb/CSP/CSP160/k1603708.jpg"/>
          <p:cNvPicPr>
            <a:picLocks noChangeAspect="1" noChangeArrowheads="1"/>
          </p:cNvPicPr>
          <p:nvPr/>
        </p:nvPicPr>
        <p:blipFill>
          <a:blip r:embed="rId2"/>
          <a:srcRect/>
          <a:stretch>
            <a:fillRect/>
          </a:stretch>
        </p:blipFill>
        <p:spPr bwMode="auto">
          <a:xfrm>
            <a:off x="7786709" y="5643578"/>
            <a:ext cx="1357291" cy="1214422"/>
          </a:xfrm>
          <a:prstGeom prst="rect">
            <a:avLst/>
          </a:prstGeom>
          <a:noFill/>
        </p:spPr>
      </p:pic>
      <p:pic>
        <p:nvPicPr>
          <p:cNvPr id="35844" name="Picture 4" descr="http://t1.gstatic.com/images?q=tbn:ANd9GcS8Q4Vzgh_bLYL2YsVWrb-WhlUJvRv1glATCOgGAWclaOcFrK7xLA"/>
          <p:cNvPicPr>
            <a:picLocks noChangeAspect="1" noChangeArrowheads="1"/>
          </p:cNvPicPr>
          <p:nvPr/>
        </p:nvPicPr>
        <p:blipFill>
          <a:blip r:embed="rId3"/>
          <a:srcRect/>
          <a:stretch>
            <a:fillRect/>
          </a:stretch>
        </p:blipFill>
        <p:spPr bwMode="auto">
          <a:xfrm>
            <a:off x="6500826" y="571480"/>
            <a:ext cx="2643174" cy="1214446"/>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34" y="427753"/>
            <a:ext cx="8215370" cy="6001643"/>
          </a:xfrm>
          <a:prstGeom prst="rect">
            <a:avLst/>
          </a:prstGeom>
        </p:spPr>
        <p:txBody>
          <a:bodyPr wrap="square">
            <a:spAutoFit/>
          </a:bodyPr>
          <a:lstStyle/>
          <a:p>
            <a:pPr lvl="0" eaLnBrk="0" fontAlgn="base" hangingPunct="0">
              <a:spcBef>
                <a:spcPct val="0"/>
              </a:spcBef>
              <a:spcAft>
                <a:spcPct val="0"/>
              </a:spcAft>
              <a:tabLst>
                <a:tab pos="457200" algn="l"/>
              </a:tabLst>
            </a:pPr>
            <a:r>
              <a:rPr lang="en-US" sz="2400" b="1" dirty="0" smtClean="0">
                <a:solidFill>
                  <a:srgbClr val="008000"/>
                </a:solidFill>
                <a:latin typeface="Times New Roman" pitchFamily="18" charset="0"/>
                <a:ea typeface="Times New Roman" pitchFamily="18" charset="0"/>
                <a:cs typeface="Times New Roman" pitchFamily="18" charset="0"/>
              </a:rPr>
              <a:t>Fruit:</a:t>
            </a:r>
            <a:endParaRPr lang="en-US" sz="2400" dirty="0" smtClean="0">
              <a:solidFill>
                <a:srgbClr val="008000"/>
              </a:solidFill>
              <a:latin typeface="Times New Roman" pitchFamily="18" charset="0"/>
              <a:cs typeface="Times New Roman" pitchFamily="18" charset="0"/>
            </a:endParaRPr>
          </a:p>
          <a:p>
            <a:pPr lvl="0" eaLnBrk="0" fontAlgn="base" hangingPunct="0">
              <a:spcBef>
                <a:spcPct val="0"/>
              </a:spcBef>
              <a:spcAft>
                <a:spcPct val="0"/>
              </a:spcAft>
              <a:tabLst>
                <a:tab pos="457200" algn="l"/>
              </a:tabLst>
            </a:pPr>
            <a:r>
              <a:rPr lang="en-US" sz="2400" dirty="0" smtClean="0">
                <a:solidFill>
                  <a:srgbClr val="FF0000"/>
                </a:solidFill>
                <a:latin typeface="Times New Roman" pitchFamily="18" charset="0"/>
                <a:ea typeface="Times New Roman" pitchFamily="18" charset="0"/>
                <a:cs typeface="Times New Roman" pitchFamily="18" charset="0"/>
              </a:rPr>
              <a:t>Eat two to four servings each day.</a:t>
            </a:r>
            <a:endParaRPr lang="en-US" sz="2400" dirty="0" smtClean="0">
              <a:solidFill>
                <a:srgbClr val="FF0000"/>
              </a:solidFill>
              <a:latin typeface="Times New Roman" pitchFamily="18" charset="0"/>
              <a:cs typeface="Times New Roman" pitchFamily="18" charset="0"/>
            </a:endParaRPr>
          </a:p>
          <a:p>
            <a:pPr lvl="0" eaLnBrk="0" fontAlgn="base" hangingPunct="0">
              <a:spcBef>
                <a:spcPct val="0"/>
              </a:spcBef>
              <a:spcAft>
                <a:spcPct val="0"/>
              </a:spcAft>
              <a:buFontTx/>
              <a:buChar char="•"/>
              <a:tabLst>
                <a:tab pos="457200" algn="l"/>
              </a:tabLst>
            </a:pPr>
            <a:r>
              <a:rPr lang="en-US" sz="2400" dirty="0" smtClean="0">
                <a:solidFill>
                  <a:srgbClr val="FF0000"/>
                </a:solidFill>
                <a:latin typeface="Times New Roman" pitchFamily="18" charset="0"/>
                <a:ea typeface="Times New Roman" pitchFamily="18" charset="0"/>
                <a:cs typeface="Times New Roman" pitchFamily="18" charset="0"/>
              </a:rPr>
              <a:t>One whole fruit such as a medium banana, apple, or orange.</a:t>
            </a:r>
            <a:endParaRPr lang="en-US" sz="2400" dirty="0" smtClean="0">
              <a:solidFill>
                <a:srgbClr val="FF0000"/>
              </a:solidFill>
              <a:latin typeface="Times New Roman" pitchFamily="18" charset="0"/>
              <a:cs typeface="Times New Roman" pitchFamily="18" charset="0"/>
            </a:endParaRPr>
          </a:p>
          <a:p>
            <a:pPr lvl="0" eaLnBrk="0" fontAlgn="base" hangingPunct="0">
              <a:spcBef>
                <a:spcPct val="0"/>
              </a:spcBef>
              <a:spcAft>
                <a:spcPct val="0"/>
              </a:spcAft>
              <a:buFontTx/>
              <a:buChar char="•"/>
              <a:tabLst>
                <a:tab pos="457200" algn="l"/>
              </a:tabLst>
            </a:pPr>
            <a:r>
              <a:rPr lang="en-US" sz="2400" dirty="0" smtClean="0">
                <a:solidFill>
                  <a:srgbClr val="FF0000"/>
                </a:solidFill>
                <a:latin typeface="Times New Roman" pitchFamily="18" charset="0"/>
                <a:ea typeface="Times New Roman" pitchFamily="18" charset="0"/>
                <a:cs typeface="Times New Roman" pitchFamily="18" charset="0"/>
              </a:rPr>
              <a:t>One melon wedge, one-fourth of a melon, or one-half of a grapefruit.</a:t>
            </a:r>
            <a:endParaRPr lang="en-US" sz="2400" dirty="0" smtClean="0">
              <a:solidFill>
                <a:srgbClr val="FF0000"/>
              </a:solidFill>
              <a:latin typeface="Times New Roman" pitchFamily="18" charset="0"/>
              <a:cs typeface="Times New Roman" pitchFamily="18" charset="0"/>
            </a:endParaRPr>
          </a:p>
          <a:p>
            <a:pPr lvl="0" eaLnBrk="0" fontAlgn="base" hangingPunct="0">
              <a:spcBef>
                <a:spcPct val="0"/>
              </a:spcBef>
              <a:spcAft>
                <a:spcPct val="0"/>
              </a:spcAft>
              <a:buFontTx/>
              <a:buChar char="•"/>
              <a:tabLst>
                <a:tab pos="457200" algn="l"/>
              </a:tabLst>
            </a:pPr>
            <a:r>
              <a:rPr lang="en-US" sz="2400" dirty="0" smtClean="0">
                <a:solidFill>
                  <a:srgbClr val="FF0000"/>
                </a:solidFill>
                <a:latin typeface="Times New Roman" pitchFamily="18" charset="0"/>
                <a:ea typeface="Times New Roman" pitchFamily="18" charset="0"/>
                <a:cs typeface="Times New Roman" pitchFamily="18" charset="0"/>
              </a:rPr>
              <a:t>Three-fourths of a cup of fruit juice.</a:t>
            </a:r>
            <a:endParaRPr lang="en-US" sz="2400" dirty="0" smtClean="0">
              <a:solidFill>
                <a:srgbClr val="FF0000"/>
              </a:solidFill>
              <a:latin typeface="Times New Roman" pitchFamily="18" charset="0"/>
              <a:cs typeface="Times New Roman" pitchFamily="18" charset="0"/>
            </a:endParaRPr>
          </a:p>
          <a:p>
            <a:pPr lvl="0" eaLnBrk="0" fontAlgn="base" hangingPunct="0">
              <a:spcBef>
                <a:spcPct val="0"/>
              </a:spcBef>
              <a:spcAft>
                <a:spcPct val="0"/>
              </a:spcAft>
              <a:buFontTx/>
              <a:buChar char="•"/>
              <a:tabLst>
                <a:tab pos="457200" algn="l"/>
              </a:tabLst>
            </a:pPr>
            <a:r>
              <a:rPr lang="en-US" sz="2400" dirty="0" smtClean="0">
                <a:solidFill>
                  <a:srgbClr val="FF0000"/>
                </a:solidFill>
                <a:latin typeface="Times New Roman" pitchFamily="18" charset="0"/>
                <a:ea typeface="Times New Roman" pitchFamily="18" charset="0"/>
                <a:cs typeface="Times New Roman" pitchFamily="18" charset="0"/>
              </a:rPr>
              <a:t>One-half of a cup of berries, or one-fourth of a cup of dried fruit.</a:t>
            </a:r>
          </a:p>
          <a:p>
            <a:pPr lvl="0" eaLnBrk="0" fontAlgn="base" hangingPunct="0">
              <a:spcBef>
                <a:spcPct val="0"/>
              </a:spcBef>
              <a:spcAft>
                <a:spcPct val="0"/>
              </a:spcAft>
              <a:tabLst>
                <a:tab pos="457200" algn="l"/>
              </a:tabLst>
            </a:pPr>
            <a:r>
              <a:rPr lang="en-US" sz="2400" dirty="0" smtClean="0">
                <a:solidFill>
                  <a:srgbClr val="FF0000"/>
                </a:solidFill>
                <a:latin typeface="Times New Roman" pitchFamily="18" charset="0"/>
                <a:ea typeface="Times New Roman" pitchFamily="18" charset="0"/>
                <a:cs typeface="Times New Roman" pitchFamily="18" charset="0"/>
              </a:rPr>
              <a:t>One-half of a cup of chopped or canned fruit.</a:t>
            </a:r>
            <a:r>
              <a:rPr lang="en-US" sz="2400" dirty="0" smtClean="0">
                <a:solidFill>
                  <a:srgbClr val="FF0000"/>
                </a:solidFill>
                <a:latin typeface="Times New Roman" pitchFamily="18" charset="0"/>
                <a:cs typeface="Times New Roman" pitchFamily="18" charset="0"/>
              </a:rPr>
              <a:t> </a:t>
            </a:r>
          </a:p>
          <a:p>
            <a:pPr lvl="0" eaLnBrk="0" fontAlgn="base" hangingPunct="0">
              <a:spcBef>
                <a:spcPct val="0"/>
              </a:spcBef>
              <a:spcAft>
                <a:spcPct val="0"/>
              </a:spcAft>
              <a:tabLst>
                <a:tab pos="457200" algn="l"/>
              </a:tabLst>
            </a:pPr>
            <a:endParaRPr lang="en-US" sz="2400" dirty="0" smtClean="0">
              <a:solidFill>
                <a:srgbClr val="FF0000"/>
              </a:solidFill>
              <a:latin typeface="Times New Roman" pitchFamily="18" charset="0"/>
              <a:cs typeface="Times New Roman" pitchFamily="18" charset="0"/>
            </a:endParaRPr>
          </a:p>
          <a:p>
            <a:r>
              <a:rPr lang="en-IN" sz="2400" b="1" dirty="0" smtClean="0">
                <a:solidFill>
                  <a:srgbClr val="008000"/>
                </a:solidFill>
                <a:latin typeface="Times New Roman" pitchFamily="18" charset="0"/>
                <a:cs typeface="Times New Roman" pitchFamily="18" charset="0"/>
              </a:rPr>
              <a:t>Milk, yogurt, and cheese:</a:t>
            </a:r>
            <a:endParaRPr lang="en-IN" sz="2400" dirty="0" smtClean="0">
              <a:solidFill>
                <a:srgbClr val="008000"/>
              </a:solidFill>
              <a:latin typeface="Times New Roman" pitchFamily="18" charset="0"/>
              <a:cs typeface="Times New Roman" pitchFamily="18" charset="0"/>
            </a:endParaRPr>
          </a:p>
          <a:p>
            <a:pPr>
              <a:buFont typeface="Arial" pitchFamily="34" charset="0"/>
              <a:buChar char="•"/>
            </a:pPr>
            <a:r>
              <a:rPr lang="en-IN" sz="2400" dirty="0" smtClean="0">
                <a:solidFill>
                  <a:srgbClr val="FF0000"/>
                </a:solidFill>
                <a:latin typeface="Times New Roman" pitchFamily="18" charset="0"/>
                <a:cs typeface="Times New Roman" pitchFamily="18" charset="0"/>
              </a:rPr>
              <a:t>Eat three servings each day.</a:t>
            </a:r>
          </a:p>
          <a:p>
            <a:pPr>
              <a:buFont typeface="Arial" pitchFamily="34" charset="0"/>
              <a:buChar char="•"/>
            </a:pPr>
            <a:r>
              <a:rPr lang="en-US" sz="2400" dirty="0" smtClean="0">
                <a:solidFill>
                  <a:srgbClr val="FF0000"/>
                </a:solidFill>
                <a:latin typeface="Times New Roman" pitchFamily="18" charset="0"/>
                <a:cs typeface="Times New Roman" pitchFamily="18" charset="0"/>
              </a:rPr>
              <a:t> </a:t>
            </a:r>
            <a:r>
              <a:rPr lang="en-IN" sz="2400" dirty="0" smtClean="0">
                <a:solidFill>
                  <a:srgbClr val="FF0000"/>
                </a:solidFill>
                <a:latin typeface="Times New Roman" pitchFamily="18" charset="0"/>
                <a:cs typeface="Times New Roman" pitchFamily="18" charset="0"/>
              </a:rPr>
              <a:t>One cup of milk.</a:t>
            </a:r>
          </a:p>
          <a:p>
            <a:pPr>
              <a:buFont typeface="Arial" pitchFamily="34" charset="0"/>
              <a:buChar char="•"/>
            </a:pPr>
            <a:r>
              <a:rPr lang="en-US" sz="2400" dirty="0" smtClean="0">
                <a:solidFill>
                  <a:srgbClr val="FF0000"/>
                </a:solidFill>
                <a:latin typeface="Times New Roman" pitchFamily="18" charset="0"/>
                <a:cs typeface="Times New Roman" pitchFamily="18" charset="0"/>
              </a:rPr>
              <a:t> </a:t>
            </a:r>
            <a:r>
              <a:rPr lang="en-IN" sz="2400" dirty="0" smtClean="0">
                <a:solidFill>
                  <a:srgbClr val="FF0000"/>
                </a:solidFill>
                <a:latin typeface="Times New Roman" pitchFamily="18" charset="0"/>
                <a:cs typeface="Times New Roman" pitchFamily="18" charset="0"/>
              </a:rPr>
              <a:t>Eight ounces of yogurt.</a:t>
            </a:r>
          </a:p>
          <a:p>
            <a:pPr>
              <a:buFont typeface="Arial" pitchFamily="34" charset="0"/>
              <a:buChar char="•"/>
            </a:pPr>
            <a:r>
              <a:rPr lang="en-US" sz="2400" dirty="0" smtClean="0">
                <a:solidFill>
                  <a:srgbClr val="FF0000"/>
                </a:solidFill>
                <a:latin typeface="Times New Roman" pitchFamily="18" charset="0"/>
                <a:cs typeface="Times New Roman" pitchFamily="18" charset="0"/>
              </a:rPr>
              <a:t> </a:t>
            </a:r>
            <a:r>
              <a:rPr lang="en-IN" sz="2400" dirty="0" smtClean="0">
                <a:solidFill>
                  <a:srgbClr val="FF0000"/>
                </a:solidFill>
                <a:latin typeface="Times New Roman" pitchFamily="18" charset="0"/>
                <a:cs typeface="Times New Roman" pitchFamily="18" charset="0"/>
              </a:rPr>
              <a:t>One and one-half ounces of natural cheese.</a:t>
            </a:r>
          </a:p>
          <a:p>
            <a:pPr>
              <a:buFont typeface="Arial" pitchFamily="34" charset="0"/>
              <a:buChar char="•"/>
            </a:pPr>
            <a:r>
              <a:rPr lang="en-US" sz="2400" dirty="0" smtClean="0">
                <a:solidFill>
                  <a:srgbClr val="FF0000"/>
                </a:solidFill>
                <a:latin typeface="Times New Roman" pitchFamily="18" charset="0"/>
                <a:cs typeface="Times New Roman" pitchFamily="18" charset="0"/>
              </a:rPr>
              <a:t> </a:t>
            </a:r>
            <a:r>
              <a:rPr lang="en-IN" sz="2400" dirty="0" smtClean="0">
                <a:solidFill>
                  <a:srgbClr val="FF0000"/>
                </a:solidFill>
                <a:latin typeface="Times New Roman" pitchFamily="18" charset="0"/>
                <a:cs typeface="Times New Roman" pitchFamily="18" charset="0"/>
              </a:rPr>
              <a:t>Two ounces of processed cheese.</a:t>
            </a:r>
          </a:p>
          <a:p>
            <a:pPr lvl="0" eaLnBrk="0" fontAlgn="base" hangingPunct="0">
              <a:spcBef>
                <a:spcPct val="0"/>
              </a:spcBef>
              <a:spcAft>
                <a:spcPct val="0"/>
              </a:spcAft>
              <a:tabLst>
                <a:tab pos="457200" algn="l"/>
              </a:tabLst>
            </a:pPr>
            <a:endParaRPr lang="en-US" sz="2400" dirty="0" smtClean="0">
              <a:solidFill>
                <a:srgbClr val="FF0000"/>
              </a:solidFill>
              <a:latin typeface="Times New Roman" pitchFamily="18" charset="0"/>
              <a:cs typeface="Times New Roman" pitchFamily="18" charset="0"/>
            </a:endParaRPr>
          </a:p>
        </p:txBody>
      </p:sp>
      <p:pic>
        <p:nvPicPr>
          <p:cNvPr id="34818" name="Picture 2" descr="http://t1.gstatic.com/images?q=tbn:ANd9GcTfVQ1eLkC3CgT6WTdyeNuRDhQNHD6QCHDTIMnWzbiqUvKa8dH1aQ"/>
          <p:cNvPicPr>
            <a:picLocks noChangeAspect="1" noChangeArrowheads="1"/>
          </p:cNvPicPr>
          <p:nvPr/>
        </p:nvPicPr>
        <p:blipFill>
          <a:blip r:embed="rId2"/>
          <a:srcRect/>
          <a:stretch>
            <a:fillRect/>
          </a:stretch>
        </p:blipFill>
        <p:spPr bwMode="auto">
          <a:xfrm>
            <a:off x="6143636" y="3429000"/>
            <a:ext cx="2719388" cy="2009777"/>
          </a:xfrm>
          <a:prstGeom prst="rect">
            <a:avLst/>
          </a:prstGeom>
          <a:noFill/>
        </p:spPr>
      </p:pic>
      <p:pic>
        <p:nvPicPr>
          <p:cNvPr id="34820" name="Picture 4" descr="http://t0.gstatic.com/images?q=tbn:ANd9GcSi_pM2iCjXtPD_-J_hMop0a591gOY3__5eyu0NX-iy06PTjEST3w"/>
          <p:cNvPicPr>
            <a:picLocks noChangeAspect="1" noChangeArrowheads="1"/>
          </p:cNvPicPr>
          <p:nvPr/>
        </p:nvPicPr>
        <p:blipFill>
          <a:blip r:embed="rId3"/>
          <a:srcRect/>
          <a:stretch>
            <a:fillRect/>
          </a:stretch>
        </p:blipFill>
        <p:spPr bwMode="auto">
          <a:xfrm>
            <a:off x="7080267" y="0"/>
            <a:ext cx="2063733" cy="1357298"/>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1"/>
          <p:cNvSpPr>
            <a:spLocks noChangeArrowheads="1"/>
          </p:cNvSpPr>
          <p:nvPr/>
        </p:nvSpPr>
        <p:spPr bwMode="auto">
          <a:xfrm>
            <a:off x="0" y="357166"/>
            <a:ext cx="8858280" cy="6186309"/>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lang="en-US" sz="2800" b="1" dirty="0" smtClean="0">
              <a:solidFill>
                <a:srgbClr val="FF0000"/>
              </a:solidFill>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sz="3200" b="1" i="0" strike="noStrike" cap="none" normalizeH="0" baseline="0" dirty="0" smtClean="0">
                <a:ln>
                  <a:noFill/>
                </a:ln>
                <a:solidFill>
                  <a:srgbClr val="008000"/>
                </a:solidFill>
                <a:effectLst/>
                <a:latin typeface="Times New Roman" pitchFamily="18" charset="0"/>
                <a:ea typeface="Times New Roman" pitchFamily="18" charset="0"/>
                <a:cs typeface="Times New Roman" pitchFamily="18" charset="0"/>
              </a:rPr>
              <a:t>Meat, poultry, fish, dry beans, eggs, and nuts:</a:t>
            </a: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en-US" sz="2800" b="0" i="0" strike="noStrike" cap="none" normalizeH="0" baseline="0" dirty="0" smtClean="0">
              <a:ln>
                <a:noFill/>
              </a:ln>
              <a:solidFill>
                <a:srgbClr val="008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800" b="0"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Eat two to three servings each day. One serving equals two to three ounces of a protein food such as:</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sz="2800" b="0" i="0"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800" b="0"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Two to three ounces of cooked lean meat, poultry, or fish.</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endParaRPr kumimoji="0" lang="en-US" sz="2800" b="0" i="0"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800" b="0"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Two teaspoons of peanut butter.</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endParaRPr kumimoji="0" lang="en-US" sz="2800" b="0" i="0"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800" b="0"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One egg (eating two eggs counts as one serving).</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endParaRPr kumimoji="0" lang="en-US" sz="2800" b="0" i="0"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800" b="0"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One cup of cooked dry beans.</a:t>
            </a:r>
            <a:endParaRPr kumimoji="0" lang="en-US" sz="2800" b="0" i="0"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endParaRPr kumimoji="0" lang="en-US" sz="2800" b="0" i="0" strike="noStrike" cap="none" normalizeH="0" baseline="0" dirty="0" smtClean="0">
              <a:ln>
                <a:noFill/>
              </a:ln>
              <a:solidFill>
                <a:srgbClr val="FF0000"/>
              </a:solidFill>
              <a:effectLst/>
              <a:latin typeface="Times New Roman" pitchFamily="18" charset="0"/>
              <a:cs typeface="Times New Roman" pitchFamily="18" charset="0"/>
            </a:endParaRPr>
          </a:p>
        </p:txBody>
      </p:sp>
      <p:pic>
        <p:nvPicPr>
          <p:cNvPr id="33794" name="Picture 2" descr="http://t1.gstatic.com/images?q=tbn:ANd9GcS9c8oUt23Sc-_m-94wdmP4a7VlqNNKCTMpezFIRcqFnycRVetA"/>
          <p:cNvPicPr>
            <a:picLocks noChangeAspect="1" noChangeArrowheads="1"/>
          </p:cNvPicPr>
          <p:nvPr/>
        </p:nvPicPr>
        <p:blipFill>
          <a:blip r:embed="rId2"/>
          <a:srcRect/>
          <a:stretch>
            <a:fillRect/>
          </a:stretch>
        </p:blipFill>
        <p:spPr bwMode="auto">
          <a:xfrm>
            <a:off x="6572264" y="4000504"/>
            <a:ext cx="2571736" cy="2857496"/>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noChangeArrowheads="1"/>
          </p:cNvSpPr>
          <p:nvPr/>
        </p:nvSpPr>
        <p:spPr bwMode="auto">
          <a:xfrm>
            <a:off x="571472" y="0"/>
            <a:ext cx="8143932" cy="6555641"/>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en-US" sz="2800" b="1"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sz="2800" b="1" i="0" strike="noStrike" cap="none" normalizeH="0" baseline="0" dirty="0" smtClean="0">
                <a:ln>
                  <a:noFill/>
                </a:ln>
                <a:solidFill>
                  <a:srgbClr val="660066"/>
                </a:solidFill>
                <a:effectLst/>
                <a:latin typeface="Times New Roman" pitchFamily="18" charset="0"/>
                <a:ea typeface="Times New Roman" pitchFamily="18" charset="0"/>
                <a:cs typeface="Times New Roman" pitchFamily="18" charset="0"/>
              </a:rPr>
              <a:t>What are some other guidelines for a healthy diet?</a:t>
            </a: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en-US" sz="2800" b="0" i="0" strike="noStrike" cap="none" normalizeH="0" baseline="0" dirty="0" smtClean="0">
              <a:ln>
                <a:noFill/>
              </a:ln>
              <a:solidFill>
                <a:srgbClr val="660066"/>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800" b="0"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Your child still learns from your</a:t>
            </a:r>
            <a:r>
              <a:rPr kumimoji="0" lang="en-US" sz="2800" b="0" i="0" strike="noStrike" cap="none" normalizeH="0" baseline="0" dirty="0" smtClean="0">
                <a:ln>
                  <a:noFill/>
                </a:ln>
                <a:solidFill>
                  <a:srgbClr val="008000"/>
                </a:solidFill>
                <a:effectLst/>
                <a:latin typeface="Times New Roman" pitchFamily="18" charset="0"/>
                <a:ea typeface="Times New Roman" pitchFamily="18" charset="0"/>
                <a:cs typeface="Times New Roman" pitchFamily="18" charset="0"/>
              </a:rPr>
              <a:t> eating habits. </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800" b="0"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Take</a:t>
            </a:r>
            <a:r>
              <a:rPr kumimoji="0" lang="en-US" sz="2800" b="0" i="0" strike="noStrike" cap="none" normalizeH="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2800" b="0"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 </a:t>
            </a:r>
            <a:r>
              <a:rPr kumimoji="0" lang="en-US" sz="2800" b="0" i="0" strike="noStrike" cap="none" normalizeH="0" baseline="0" dirty="0" smtClean="0">
                <a:ln>
                  <a:noFill/>
                </a:ln>
                <a:solidFill>
                  <a:srgbClr val="008000"/>
                </a:solidFill>
                <a:effectLst/>
                <a:latin typeface="Times New Roman" pitchFamily="18" charset="0"/>
                <a:ea typeface="Times New Roman" pitchFamily="18" charset="0"/>
                <a:cs typeface="Times New Roman" pitchFamily="18" charset="0"/>
              </a:rPr>
              <a:t>healthy diet</a:t>
            </a:r>
            <a:r>
              <a:rPr kumimoji="0" lang="en-US" sz="2800" b="0"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by setting a good example.</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800" b="0"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Buy </a:t>
            </a:r>
            <a:r>
              <a:rPr kumimoji="0" lang="en-US" sz="2800" b="0" i="0" strike="noStrike" cap="none" normalizeH="0" baseline="0" dirty="0" smtClean="0">
                <a:ln>
                  <a:noFill/>
                </a:ln>
                <a:solidFill>
                  <a:srgbClr val="008000"/>
                </a:solidFill>
                <a:effectLst/>
                <a:latin typeface="Times New Roman" pitchFamily="18" charset="0"/>
                <a:ea typeface="Times New Roman" pitchFamily="18" charset="0"/>
                <a:cs typeface="Times New Roman" pitchFamily="18" charset="0"/>
              </a:rPr>
              <a:t>healthy foods </a:t>
            </a:r>
            <a:r>
              <a:rPr kumimoji="0" lang="en-US" sz="2800" b="0"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for your family.</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800" b="0"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Encourage to eat </a:t>
            </a:r>
            <a:r>
              <a:rPr kumimoji="0" lang="en-US" sz="2800" b="0" i="0" strike="noStrike" cap="none" normalizeH="0" baseline="0" dirty="0" smtClean="0">
                <a:ln>
                  <a:noFill/>
                </a:ln>
                <a:solidFill>
                  <a:srgbClr val="008000"/>
                </a:solidFill>
                <a:effectLst/>
                <a:latin typeface="Times New Roman" pitchFamily="18" charset="0"/>
                <a:ea typeface="Times New Roman" pitchFamily="18" charset="0"/>
                <a:cs typeface="Times New Roman" pitchFamily="18" charset="0"/>
              </a:rPr>
              <a:t>regular meals and snacks e</a:t>
            </a:r>
            <a:r>
              <a:rPr kumimoji="0" lang="en-US" sz="2800" b="0"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ven if he is busy. </a:t>
            </a:r>
          </a:p>
          <a:p>
            <a:pPr eaLnBrk="0" fontAlgn="base" hangingPunct="0">
              <a:spcBef>
                <a:spcPct val="0"/>
              </a:spcBef>
              <a:spcAft>
                <a:spcPct val="0"/>
              </a:spcAft>
              <a:buFontTx/>
              <a:buChar char="•"/>
              <a:tabLst>
                <a:tab pos="457200" algn="l"/>
              </a:tabLst>
            </a:pPr>
            <a:r>
              <a:rPr kumimoji="0" lang="en-US" sz="2800" b="0"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Eat</a:t>
            </a:r>
            <a:r>
              <a:rPr kumimoji="0" lang="en-US" sz="2800" b="0" i="0" strike="noStrike" cap="none" normalizeH="0" baseline="0" dirty="0" smtClean="0">
                <a:ln>
                  <a:noFill/>
                </a:ln>
                <a:solidFill>
                  <a:srgbClr val="008000"/>
                </a:solidFill>
                <a:effectLst/>
                <a:latin typeface="Times New Roman" pitchFamily="18" charset="0"/>
                <a:ea typeface="Times New Roman" pitchFamily="18" charset="0"/>
                <a:cs typeface="Times New Roman" pitchFamily="18" charset="0"/>
              </a:rPr>
              <a:t> healthy meals together as a family </a:t>
            </a:r>
            <a:r>
              <a:rPr kumimoji="0" lang="en-US" sz="2800" b="0"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as often as possible. </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800" b="0"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You may also need to help to</a:t>
            </a:r>
            <a:r>
              <a:rPr kumimoji="0" lang="en-US" sz="2800" b="0" i="0" strike="noStrike" cap="none" normalizeH="0" baseline="0" dirty="0" smtClean="0">
                <a:ln>
                  <a:noFill/>
                </a:ln>
                <a:solidFill>
                  <a:srgbClr val="008000"/>
                </a:solidFill>
                <a:effectLst/>
                <a:latin typeface="Times New Roman" pitchFamily="18" charset="0"/>
                <a:ea typeface="Times New Roman" pitchFamily="18" charset="0"/>
                <a:cs typeface="Times New Roman" pitchFamily="18" charset="0"/>
              </a:rPr>
              <a:t> plan your meals and snacks by packing a lunch.</a:t>
            </a:r>
            <a:r>
              <a:rPr kumimoji="0" lang="en-US" sz="2800" b="0"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800" b="0"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You could also suggest that eat at </a:t>
            </a:r>
            <a:r>
              <a:rPr kumimoji="0" lang="en-US" sz="2800" b="0" i="0" strike="noStrike" cap="none" normalizeH="0" baseline="0" dirty="0" smtClean="0">
                <a:ln>
                  <a:noFill/>
                </a:ln>
                <a:solidFill>
                  <a:srgbClr val="008000"/>
                </a:solidFill>
                <a:effectLst/>
                <a:latin typeface="Times New Roman" pitchFamily="18" charset="0"/>
                <a:ea typeface="Times New Roman" pitchFamily="18" charset="0"/>
                <a:cs typeface="Times New Roman" pitchFamily="18" charset="0"/>
              </a:rPr>
              <a:t>restaurants that have healthy food choices. </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800" b="0" i="0" strike="noStrike" cap="none" normalizeH="0" baseline="0" dirty="0" smtClean="0">
                <a:ln>
                  <a:noFill/>
                </a:ln>
                <a:solidFill>
                  <a:srgbClr val="008000"/>
                </a:solidFill>
                <a:effectLst/>
                <a:latin typeface="Times New Roman" pitchFamily="18" charset="0"/>
                <a:ea typeface="Times New Roman" pitchFamily="18" charset="0"/>
                <a:cs typeface="Times New Roman" pitchFamily="18" charset="0"/>
              </a:rPr>
              <a:t>Praise good food choices</a:t>
            </a:r>
            <a:r>
              <a:rPr kumimoji="0" lang="en-US" sz="2800" b="0"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whenever you can.</a:t>
            </a:r>
            <a:endParaRPr kumimoji="0" lang="en-US" sz="2800" b="0" i="0" strike="noStrike" cap="none" normalizeH="0" baseline="0" dirty="0" smtClean="0">
              <a:ln>
                <a:noFill/>
              </a:ln>
              <a:solidFill>
                <a:srgbClr val="FF0000"/>
              </a:solidFill>
              <a:effectLst/>
              <a:latin typeface="Times New Roman" pitchFamily="18" charset="0"/>
              <a:cs typeface="Times New Roman" pitchFamily="18" charset="0"/>
            </a:endParaRPr>
          </a:p>
        </p:txBody>
      </p:sp>
      <p:pic>
        <p:nvPicPr>
          <p:cNvPr id="32770" name="Picture 2" descr="http://t1.gstatic.com/images?q=tbn:ANd9GcTfVQ1eLkC3CgT6WTdyeNuRDhQNHD6QCHDTIMnWzbiqUvKa8dH1aQ"/>
          <p:cNvPicPr>
            <a:picLocks noChangeAspect="1" noChangeArrowheads="1"/>
          </p:cNvPicPr>
          <p:nvPr/>
        </p:nvPicPr>
        <p:blipFill>
          <a:blip r:embed="rId2"/>
          <a:srcRect/>
          <a:stretch>
            <a:fillRect/>
          </a:stretch>
        </p:blipFill>
        <p:spPr bwMode="auto">
          <a:xfrm>
            <a:off x="7143768" y="5645605"/>
            <a:ext cx="2000232" cy="1212395"/>
          </a:xfrm>
          <a:prstGeom prst="rect">
            <a:avLst/>
          </a:prstGeom>
          <a:noFill/>
        </p:spPr>
      </p:pic>
      <p:sp>
        <p:nvSpPr>
          <p:cNvPr id="32774" name="AutoShape 6" descr="data:image/jpeg;base64,/9j/4AAQSkZJRgABAQAAAQABAAD/2wBDAAkGBwgHBgkIBwgKCgkLDRYPDQwMDRsUFRAWIB0iIiAdHx8kKDQsJCYxJx8fLT0tMTU3Ojo6Iys/RD84QzQ5Ojf/2wBDAQoKCg0MDRoPDxo3JR8lNzc3Nzc3Nzc3Nzc3Nzc3Nzc3Nzc3Nzc3Nzc3Nzc3Nzc3Nzc3Nzc3Nzc3Nzc3Nzc3Nzf/wAARCABfAGIDASIAAhEBAxEB/8QAGwAAAQUBAQAAAAAAAAAAAAAABgADBAUHAQL/xAA4EAACAQMCAwYDBQcFAAAAAAABAgMABBEFIRIxQQYiUWFxgRNCwQcUIzJSJGJykaHR4RVTscLw/8QAGgEAAgMBAQAAAAAAAAAAAAAAAwQCBQYAAf/EACsRAAEDAwMCBQQDAAAAAAAAAAEAAgMEESEFEjFBURMiMmFxFSMzsZHR8P/aAAwDAQACEQMRAD8A3GlSrxNIsUTyOcKoya8JAFyuXJpo4U4pXCjzqDJrVsnISMPECqmWZ7yQyyflz3c8lFMy3thD+G8nET4YxVBNq7i4iIC3coPi3OEQRapbSYyxjz+oVNDAgEEEHrQbJKpHFE2Y+XpVXrQma14luJlKAlQkhAI8MVKDWCXbZAjwbZHhrja/VaNmq7UNYgtCVXMkg6DkPU1m3ZgTXt98Vrm4EUW/CJW7x8KJr+RY0JI5VOp1UtG1gyi18IpZPDDrlPT9qbxW7lvEB55P1qRZdqS7AXduFB+aM8vY0J6leJacHHjic7VYwos9qkqrg438DSba+pHmJSIe66PreeO4iEkLh0PIinKENDupLO8AeTMEuFYHkD0NF9XlHVNqY9w56o4N0qVKlTa9SqBrJ/YmX9TKD/Opx5UF612iV9ZS2R8WsTFJCPmbln0B+tKVrw2Bw6kWRYqeSe7WDgXS1t3t7YLH7msx1fUb0a3DCgYqzb4GT6CtTu2WfhBAPRhVeum2MMvxWZMjfOKysbmxv3EXSDCGnIUjToTFo0ZuQvxigLcPLiqHrhCaexOxKkiuXepI2IoiOBenjVD2m1b9hZRjIXAoPrfYIjAXJzsFcrcPIqBUw5Bxnc+NF2p2vxLdwv5lPF6is27GzfcLvh4scYDHfr1o8udULMGBxtTEoa17lKdrw8mTlCfaHSb2R45o2EiqR3ScUTaKjjTgZmAKjl9KYe6RzhjvStpeKTgDYHhmhul8u1CRFHaq2nFiN8ZzRLbMXt4mbmUBP8qGpLqOHTyCwCKvEzeFXuk3kN/p8Fzb/kdBseankQfMHarnRrAut2CYaw7d1sKZSpUqvl6qztDfHT9InnU4kxwp/Edh/f2rOLy0VdOM8chaQHibI24euKLftBl4bK1izs0pY+w/zQ9oXDcWlxDJuqtj2YH+xqg1WVwdg8K3hEsFF48Rsb5+OP2qXT+0axEQXTYIGEc9fI05f6qGGz425Zoa1zT2s7ya3kB7pJXPUeNSoLJ0tU58qq5IoyA+/KYrNKhmtPEbbsqWt+TxEnbxqh1fUjcSfDhOVB3apM9pLJ3WZiPDO1ci0ksR3aLGImHcUKCgbEbnKZtppEMcsf5hvRBDqfxogytk8mXO4NMQaaI1GRXJNNAbjTIbxFDkkjeVOejbMPdS470M2CTU60uUQ8TNsN/SqVbfB72c1V3Bme7aEuzLnup/ioNhEhwUCLRy91i6wRRqeutfAW0BxCD32Hz+HtRZ9nN6f2mxc7YEse/Lo3/U+5oR0Ts5eTqHmX4SeDcz7UadmNJOn6or5IyjKQeoO/0FPUUzI5mtaU3VyUkdMaaP+ff5RlSrtKtOs8g37RkJtLSTGyuwPuB/ao/YqxX/AE+S4kGTK+3oNv8AnNX/AGusje6LKqjLx4ce3P8ApmqvsdOraMkQPeidlYe+frWd1dpD79DZXLJb6dsHR2f2u67oVnqUBSeEHH5WGxX0NC1xp0lh+FIC0Y2D45+taG6gioVxaq+eIA5rPvLhjohQ1L4xa+Oyz74CE7KD6CnFjVelEs+g27NxKpQ/u8qivoRH5ZT7io7rpwVkZ5wqYcGe8Djypt8dKu00Lf8AElY+gxUmLR7eIg8HEfFt67cFF1ZGOMoetrCW6bKoQv6jyq30zQoLWQyiMNK3NyN6uFiRPCnYyudq93OOOiTkqZJMcBP2cAXG1WNuoEyHrUOOQKOYqRp7iednByqd3Pn1/wDetWOnQ752+2UB3pKtKVcpVsUok6hlKkAgjBBrPr5ZezWsM4DGznPex8vga0KoOr6bDqVq0MoGflbHI0tV0wnZbqm6ScROLX5acFU0WpRyIrK4KkZDA7GnPvgPOgy7s9R0a5aGFS65z8L9XmtK111HPAHMUg2MUmxz5eNZOaiew4TU1G5g3R+Zvf8AtGRuUPWvDXCeIoZbWCu0kf8AI0y+twjmj0qYXjolLFFDXSDrTTXY6GhZtejx3Y29zTZ1aaQ9xMV4IX9l6Aih7gHmRXFu1Gy7nyoWl1FYRxXc4X93O59BUddTu9SlFtpsbKH24vmI9flFMxUrjymoaWSXIwO54RTLqT3FwtjYniuHOHYcox196MNLtVtrZI1GAoAFUXZPQksYeIgNK27vjn5DyoqUYG1aagpBC255S9XIz8cfA6916pVylVkkl2lXK7XLlB1LT4L6LgmQHqD1BoQ13s60qkXlv97QbLMpCzKP4uTe9HteWUEb0KSFr+UxDUyRekrD73SrmzY/ctQYL/tXKlCPLqv9arjJq4bh+BBL4FWH0atxu9Hs7ofiRL6gVT3HYrTpjndaRfQ5wrJuowPH3WXP++FkD39+jlDbwow8QT9a9RyardHhVnAPSNeH+tasvYOwBz8RqsrLsvY2xGAW9ag2gdfKl9QpWZjjz7rMtI7H3d3IGuGKg88bsfetG0Ps1DYRBVjCDr1J9TV/BaxQjEaBR5CnqcipGMz1SNRXzT4JsOy8xRrGoVRgCvdKlTSRSpUqVcuX/9k="/>
          <p:cNvSpPr>
            <a:spLocks noChangeAspect="1" noChangeArrowheads="1"/>
          </p:cNvSpPr>
          <p:nvPr/>
        </p:nvSpPr>
        <p:spPr bwMode="auto">
          <a:xfrm>
            <a:off x="155575" y="-455613"/>
            <a:ext cx="933450" cy="904876"/>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32776" name="AutoShape 8" descr="data:image/jpeg;base64,/9j/4AAQSkZJRgABAQAAAQABAAD/2wBDAAkGBwgHBgkIBwgKCgkLDRYPDQwMDRsUFRAWIB0iIiAdHx8kKDQsJCYxJx8fLT0tMTU3Ojo6Iys/RD84QzQ5Ojf/2wBDAQoKCg0MDRoPDxo3JR8lNzc3Nzc3Nzc3Nzc3Nzc3Nzc3Nzc3Nzc3Nzc3Nzc3Nzc3Nzc3Nzc3Nzc3Nzc3Nzc3Nzf/wAARCABfAGIDASIAAhEBAxEB/8QAGwAAAQUBAQAAAAAAAAAAAAAABgADBAUHAQL/xAA4EAACAQMCAwYDBQcFAAAAAAABAgMABBEFIRIxQQYiUWFxgRNCwQcUIzJSJGJykaHR4RVTscLw/8QAGgEAAgMBAQAAAAAAAAAAAAAAAwQCBQYAAf/EACsRAAEDAwMCBQQDAAAAAAAAAAEAAgMEESEFEjFBURMiMmFxFSMzsZHR8P/aAAwDAQACEQMRAD8A3GlSrxNIsUTyOcKoya8JAFyuXJpo4U4pXCjzqDJrVsnISMPECqmWZ7yQyyflz3c8lFMy3thD+G8nET4YxVBNq7i4iIC3coPi3OEQRapbSYyxjz+oVNDAgEEEHrQbJKpHFE2Y+XpVXrQma14luJlKAlQkhAI8MVKDWCXbZAjwbZHhrja/VaNmq7UNYgtCVXMkg6DkPU1m3ZgTXt98Vrm4EUW/CJW7x8KJr+RY0JI5VOp1UtG1gyi18IpZPDDrlPT9qbxW7lvEB55P1qRZdqS7AXduFB+aM8vY0J6leJacHHjic7VYwos9qkqrg438DSba+pHmJSIe66PreeO4iEkLh0PIinKENDupLO8AeTMEuFYHkD0NF9XlHVNqY9w56o4N0qVKlTa9SqBrJ/YmX9TKD/Opx5UF612iV9ZS2R8WsTFJCPmbln0B+tKVrw2Bw6kWRYqeSe7WDgXS1t3t7YLH7msx1fUb0a3DCgYqzb4GT6CtTu2WfhBAPRhVeum2MMvxWZMjfOKysbmxv3EXSDCGnIUjToTFo0ZuQvxigLcPLiqHrhCaexOxKkiuXepI2IoiOBenjVD2m1b9hZRjIXAoPrfYIjAXJzsFcrcPIqBUw5Bxnc+NF2p2vxLdwv5lPF6is27GzfcLvh4scYDHfr1o8udULMGBxtTEoa17lKdrw8mTlCfaHSb2R45o2EiqR3ScUTaKjjTgZmAKjl9KYe6RzhjvStpeKTgDYHhmhul8u1CRFHaq2nFiN8ZzRLbMXt4mbmUBP8qGpLqOHTyCwCKvEzeFXuk3kN/p8Fzb/kdBseankQfMHarnRrAut2CYaw7d1sKZSpUqvl6qztDfHT9InnU4kxwp/Edh/f2rOLy0VdOM8chaQHibI24euKLftBl4bK1izs0pY+w/zQ9oXDcWlxDJuqtj2YH+xqg1WVwdg8K3hEsFF48Rsb5+OP2qXT+0axEQXTYIGEc9fI05f6qGGz425Zoa1zT2s7ya3kB7pJXPUeNSoLJ0tU58qq5IoyA+/KYrNKhmtPEbbsqWt+TxEnbxqh1fUjcSfDhOVB3apM9pLJ3WZiPDO1ci0ksR3aLGImHcUKCgbEbnKZtppEMcsf5hvRBDqfxogytk8mXO4NMQaaI1GRXJNNAbjTIbxFDkkjeVOejbMPdS470M2CTU60uUQ8TNsN/SqVbfB72c1V3Bme7aEuzLnup/ioNhEhwUCLRy91i6wRRqeutfAW0BxCD32Hz+HtRZ9nN6f2mxc7YEse/Lo3/U+5oR0Ts5eTqHmX4SeDcz7UadmNJOn6or5IyjKQeoO/0FPUUzI5mtaU3VyUkdMaaP+ff5RlSrtKtOs8g37RkJtLSTGyuwPuB/ao/YqxX/AE+S4kGTK+3oNv8AnNX/AGusje6LKqjLx4ce3P8ApmqvsdOraMkQPeidlYe+frWd1dpD79DZXLJb6dsHR2f2u67oVnqUBSeEHH5WGxX0NC1xp0lh+FIC0Y2D45+taG6gioVxaq+eIA5rPvLhjohQ1L4xa+Oyz74CE7KD6CnFjVelEs+g27NxKpQ/u8qivoRH5ZT7io7rpwVkZ5wqYcGe8Djypt8dKu00Lf8AElY+gxUmLR7eIg8HEfFt67cFF1ZGOMoetrCW6bKoQv6jyq30zQoLWQyiMNK3NyN6uFiRPCnYyudq93OOOiTkqZJMcBP2cAXG1WNuoEyHrUOOQKOYqRp7iednByqd3Pn1/wDetWOnQ752+2UB3pKtKVcpVsUok6hlKkAgjBBrPr5ZezWsM4DGznPex8vga0KoOr6bDqVq0MoGflbHI0tV0wnZbqm6ScROLX5acFU0WpRyIrK4KkZDA7GnPvgPOgy7s9R0a5aGFS65z8L9XmtK111HPAHMUg2MUmxz5eNZOaiew4TU1G5g3R+Zvf8AtGRuUPWvDXCeIoZbWCu0kf8AI0y+twjmj0qYXjolLFFDXSDrTTXY6GhZtejx3Y29zTZ1aaQ9xMV4IX9l6Aih7gHmRXFu1Gy7nyoWl1FYRxXc4X93O59BUddTu9SlFtpsbKH24vmI9flFMxUrjymoaWSXIwO54RTLqT3FwtjYniuHOHYcox196MNLtVtrZI1GAoAFUXZPQksYeIgNK27vjn5DyoqUYG1aagpBC255S9XIz8cfA6916pVylVkkl2lXK7XLlB1LT4L6LgmQHqD1BoQ13s60qkXlv97QbLMpCzKP4uTe9HteWUEb0KSFr+UxDUyRekrD73SrmzY/ctQYL/tXKlCPLqv9arjJq4bh+BBL4FWH0atxu9Hs7ofiRL6gVT3HYrTpjndaRfQ5wrJuowPH3WXP++FkD39+jlDbwow8QT9a9RyardHhVnAPSNeH+tasvYOwBz8RqsrLsvY2xGAW9ag2gdfKl9QpWZjjz7rMtI7H3d3IGuGKg88bsfetG0Ps1DYRBVjCDr1J9TV/BaxQjEaBR5CnqcipGMz1SNRXzT4JsOy8xRrGoVRgCvdKlTSRSpUqVcuX/9k="/>
          <p:cNvSpPr>
            <a:spLocks noChangeAspect="1" noChangeArrowheads="1"/>
          </p:cNvSpPr>
          <p:nvPr/>
        </p:nvSpPr>
        <p:spPr bwMode="auto">
          <a:xfrm>
            <a:off x="155575" y="-455613"/>
            <a:ext cx="933450" cy="904876"/>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G:\Ila Photos - 12.06.2011 1348.jpg"/>
          <p:cNvPicPr>
            <a:picLocks noChangeAspect="1" noChangeArrowheads="1"/>
          </p:cNvPicPr>
          <p:nvPr/>
        </p:nvPicPr>
        <p:blipFill>
          <a:blip r:embed="rId2"/>
          <a:srcRect/>
          <a:stretch>
            <a:fillRect/>
          </a:stretch>
        </p:blipFill>
        <p:spPr bwMode="auto">
          <a:xfrm>
            <a:off x="0" y="0"/>
            <a:ext cx="5072066" cy="6858000"/>
          </a:xfrm>
          <a:prstGeom prst="rect">
            <a:avLst/>
          </a:prstGeom>
          <a:noFill/>
        </p:spPr>
      </p:pic>
      <p:pic>
        <p:nvPicPr>
          <p:cNvPr id="11269" name="Picture 5" descr="G:\Ila Photos - 12.06.2011 1349.jpg"/>
          <p:cNvPicPr>
            <a:picLocks noChangeAspect="1" noChangeArrowheads="1"/>
          </p:cNvPicPr>
          <p:nvPr/>
        </p:nvPicPr>
        <p:blipFill>
          <a:blip r:embed="rId3"/>
          <a:srcRect/>
          <a:stretch>
            <a:fillRect/>
          </a:stretch>
        </p:blipFill>
        <p:spPr bwMode="auto">
          <a:xfrm>
            <a:off x="5143536" y="214290"/>
            <a:ext cx="4071934" cy="535785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1"/>
          <p:cNvSpPr>
            <a:spLocks noChangeArrowheads="1"/>
          </p:cNvSpPr>
          <p:nvPr/>
        </p:nvSpPr>
        <p:spPr bwMode="auto">
          <a:xfrm>
            <a:off x="0" y="1"/>
            <a:ext cx="9144000" cy="7417415"/>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r>
              <a:rPr kumimoji="0" lang="en-US" sz="2800" b="0"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Adolescents may want to follow a new fad diet (popular diet) if they see their friends or famous people following these diets. </a:t>
            </a:r>
          </a:p>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r>
              <a:rPr kumimoji="0" lang="en-US" sz="2800" b="0"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These diets may not have all the nutrients your child needs to grow and stay healthy. </a:t>
            </a:r>
          </a:p>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endParaRPr kumimoji="0" lang="en-US" sz="2800" b="0"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r>
              <a:rPr kumimoji="0" lang="en-US" sz="2800" b="0"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Dieting too often may also lead to eating disorders such as anorexia nervosa and bulimia nervosa. Anorexia nervosa is refusal (not wanting) to eat. Bulimia nervosa is binge eating followed by throwing up, using laxative medicine, fasting (not eating at all) or heavy exercise.</a:t>
            </a:r>
          </a:p>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endParaRPr kumimoji="0" lang="en-US" sz="2800" b="0"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r>
              <a:rPr kumimoji="0" lang="en-US" sz="2800" b="0"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You should talk with your child about the reasons why eating a healthy diet is important. Talk with your caregiver if you are worried about your child's eating habits.</a:t>
            </a:r>
          </a:p>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endParaRPr lang="en-US" sz="2800" dirty="0" smtClean="0">
              <a:solidFill>
                <a:srgbClr val="FF0000"/>
              </a:solidFill>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endParaRPr kumimoji="0" lang="en-US" sz="2800" b="0" i="0" strike="noStrike" cap="none" normalizeH="0" baseline="0" dirty="0" smtClean="0">
              <a:ln>
                <a:noFill/>
              </a:ln>
              <a:solidFill>
                <a:srgbClr val="FF0000"/>
              </a:solidFill>
              <a:effectLst/>
              <a:latin typeface="Times New Roman" pitchFamily="18" charset="0"/>
              <a:cs typeface="Times New Roman" pitchFamily="18" charset="0"/>
            </a:endParaRPr>
          </a:p>
        </p:txBody>
      </p:sp>
      <p:pic>
        <p:nvPicPr>
          <p:cNvPr id="31748" name="Picture 4" descr="Healthy_eating : Two oranges against a blue background Stock Photo"/>
          <p:cNvPicPr>
            <a:picLocks noChangeAspect="1" noChangeArrowheads="1"/>
          </p:cNvPicPr>
          <p:nvPr/>
        </p:nvPicPr>
        <p:blipFill>
          <a:blip r:embed="rId2"/>
          <a:srcRect/>
          <a:stretch>
            <a:fillRect/>
          </a:stretch>
        </p:blipFill>
        <p:spPr bwMode="auto">
          <a:xfrm>
            <a:off x="7429520" y="4286256"/>
            <a:ext cx="1171572" cy="100965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1"/>
          <p:cNvSpPr>
            <a:spLocks noChangeArrowheads="1"/>
          </p:cNvSpPr>
          <p:nvPr/>
        </p:nvSpPr>
        <p:spPr bwMode="auto">
          <a:xfrm>
            <a:off x="285720" y="1"/>
            <a:ext cx="8643966" cy="6555641"/>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strike="noStrike" cap="none" normalizeH="0" baseline="0" dirty="0" smtClean="0">
                <a:ln>
                  <a:noFill/>
                </a:ln>
                <a:solidFill>
                  <a:srgbClr val="660066"/>
                </a:solidFill>
                <a:effectLst/>
                <a:latin typeface="Times New Roman" pitchFamily="18" charset="0"/>
                <a:ea typeface="Times New Roman" pitchFamily="18" charset="0"/>
                <a:cs typeface="Times New Roman" pitchFamily="18" charset="0"/>
              </a:rPr>
              <a:t>Risks: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strike="noStrike" cap="none" normalizeH="0" baseline="0" dirty="0" smtClean="0">
              <a:ln>
                <a:noFill/>
              </a:ln>
              <a:solidFill>
                <a:srgbClr val="660066"/>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800" b="0"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Adolescents who do not eat a wide variety of foods are at risk of not getting enough nutrients.</a:t>
            </a:r>
          </a:p>
          <a:p>
            <a:pPr marL="0" marR="0" lvl="0" indent="0" algn="l" defTabSz="914400" rtl="0" eaLnBrk="0" fontAlgn="base" latinLnBrk="0" hangingPunct="0">
              <a:lnSpc>
                <a:spcPct val="100000"/>
              </a:lnSpc>
              <a:spcBef>
                <a:spcPct val="0"/>
              </a:spcBef>
              <a:spcAft>
                <a:spcPct val="0"/>
              </a:spcAft>
              <a:buClrTx/>
              <a:buSzTx/>
              <a:tabLst/>
            </a:pPr>
            <a:endParaRPr kumimoji="0" lang="en-US" sz="2800" b="0"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lang="en-US" sz="2800" dirty="0" smtClean="0">
                <a:solidFill>
                  <a:srgbClr val="FF0000"/>
                </a:solidFill>
                <a:latin typeface="Times New Roman" pitchFamily="18" charset="0"/>
                <a:ea typeface="Times New Roman" pitchFamily="18" charset="0"/>
                <a:cs typeface="Times New Roman" pitchFamily="18" charset="0"/>
              </a:rPr>
              <a:t> </a:t>
            </a:r>
            <a:r>
              <a:rPr kumimoji="0" lang="en-US" sz="2800" b="0"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Many adolescents eat foods that are high in fat and sugar very often</a:t>
            </a:r>
            <a:r>
              <a:rPr lang="en-US" sz="2800" dirty="0" smtClean="0">
                <a:solidFill>
                  <a:srgbClr val="FF0000"/>
                </a:solidFill>
                <a:latin typeface="Times New Roman" pitchFamily="18" charset="0"/>
                <a:ea typeface="Times New Roman" pitchFamily="18" charset="0"/>
                <a:cs typeface="Times New Roman" pitchFamily="18" charset="0"/>
              </a:rPr>
              <a:t>.</a:t>
            </a:r>
            <a:endParaRPr kumimoji="0" lang="en-US" sz="2800" b="0"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800" b="0"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High fat, high sugar foods may cause your child to become overweight or have other health problems.</a:t>
            </a:r>
          </a:p>
          <a:p>
            <a:pPr marL="0" marR="0" lvl="0" indent="0" algn="l" defTabSz="914400" rtl="0" eaLnBrk="0" fontAlgn="base" latinLnBrk="0" hangingPunct="0">
              <a:lnSpc>
                <a:spcPct val="100000"/>
              </a:lnSpc>
              <a:spcBef>
                <a:spcPct val="0"/>
              </a:spcBef>
              <a:spcAft>
                <a:spcPct val="0"/>
              </a:spcAft>
              <a:buClrTx/>
              <a:buSzTx/>
              <a:tabLst/>
            </a:pPr>
            <a:endParaRPr kumimoji="0" lang="en-US" sz="2800" b="0"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800" b="0"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High fat, high sugar foods may also cause your child to not get enough nutrients. </a:t>
            </a:r>
          </a:p>
          <a:p>
            <a:pPr marL="0" marR="0" lvl="0" indent="0" algn="l" defTabSz="914400" rtl="0" eaLnBrk="0" fontAlgn="base" latinLnBrk="0" hangingPunct="0">
              <a:lnSpc>
                <a:spcPct val="100000"/>
              </a:lnSpc>
              <a:spcBef>
                <a:spcPct val="0"/>
              </a:spcBef>
              <a:spcAft>
                <a:spcPct val="0"/>
              </a:spcAft>
              <a:buClrTx/>
              <a:buSzTx/>
              <a:tabLst/>
            </a:pPr>
            <a:endParaRPr kumimoji="0" lang="en-US" sz="2800" b="0"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800" b="0"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Dieting too often may cause adolescents to develop eating disorders such as anorexia nervosa and bulimia nervosa.</a:t>
            </a:r>
            <a:endParaRPr lang="en-US" sz="2800" dirty="0" smtClean="0">
              <a:solidFill>
                <a:srgbClr val="FF0000"/>
              </a:solidFill>
              <a:latin typeface="Times New Roman" pitchFamily="18" charset="0"/>
              <a:cs typeface="Times New Roman" pitchFamily="18" charset="0"/>
            </a:endParaRPr>
          </a:p>
        </p:txBody>
      </p:sp>
      <p:pic>
        <p:nvPicPr>
          <p:cNvPr id="30722" name="Picture 2" descr="Healthy_eating : Overweight woman eating hamburger. Isolated."/>
          <p:cNvPicPr>
            <a:picLocks noChangeAspect="1" noChangeArrowheads="1"/>
          </p:cNvPicPr>
          <p:nvPr/>
        </p:nvPicPr>
        <p:blipFill>
          <a:blip r:embed="rId2"/>
          <a:srcRect/>
          <a:stretch>
            <a:fillRect/>
          </a:stretch>
        </p:blipFill>
        <p:spPr bwMode="auto">
          <a:xfrm>
            <a:off x="7358082" y="2714619"/>
            <a:ext cx="1571636" cy="1818377"/>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1"/>
          <p:cNvSpPr>
            <a:spLocks noChangeArrowheads="1"/>
          </p:cNvSpPr>
          <p:nvPr/>
        </p:nvSpPr>
        <p:spPr bwMode="auto">
          <a:xfrm>
            <a:off x="0" y="0"/>
            <a:ext cx="8572528"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sng" strike="noStrike" cap="none" normalizeH="0" baseline="0" dirty="0" smtClean="0">
                <a:ln>
                  <a:noFill/>
                </a:ln>
                <a:solidFill>
                  <a:srgbClr val="008000"/>
                </a:solidFill>
                <a:effectLst/>
                <a:latin typeface="Times New Roman" pitchFamily="18" charset="0"/>
                <a:ea typeface="Calibri" pitchFamily="34" charset="0"/>
                <a:cs typeface="Times New Roman" pitchFamily="18" charset="0"/>
              </a:rPr>
              <a:t>Normal  </a:t>
            </a:r>
            <a:r>
              <a:rPr lang="en-US" sz="2400" u="sng" dirty="0" smtClean="0">
                <a:solidFill>
                  <a:srgbClr val="008000"/>
                </a:solidFill>
                <a:latin typeface="Times New Roman" pitchFamily="18" charset="0"/>
                <a:ea typeface="Calibri" pitchFamily="34" charset="0"/>
                <a:cs typeface="Times New Roman" pitchFamily="18" charset="0"/>
              </a:rPr>
              <a:t>R</a:t>
            </a:r>
            <a:r>
              <a:rPr kumimoji="0" lang="en-US" sz="2400" b="0" i="0" u="sng" strike="noStrike" cap="none" normalizeH="0" baseline="0" dirty="0" smtClean="0">
                <a:ln>
                  <a:noFill/>
                </a:ln>
                <a:solidFill>
                  <a:srgbClr val="008000"/>
                </a:solidFill>
                <a:effectLst/>
                <a:latin typeface="Times New Roman" pitchFamily="18" charset="0"/>
                <a:ea typeface="Calibri" pitchFamily="34" charset="0"/>
                <a:cs typeface="Times New Roman" pitchFamily="18" charset="0"/>
              </a:rPr>
              <a:t>equirements :</a:t>
            </a:r>
            <a:endParaRPr kumimoji="0" lang="en-US" sz="2400" b="0" i="0" u="none" strike="noStrike" cap="none" normalizeH="0" baseline="0" dirty="0" smtClean="0">
              <a:ln>
                <a:noFill/>
              </a:ln>
              <a:solidFill>
                <a:srgbClr val="008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sng" strike="noStrike" cap="none" normalizeH="0" baseline="0" dirty="0" smtClean="0">
                <a:ln>
                  <a:noFill/>
                </a:ln>
                <a:solidFill>
                  <a:srgbClr val="008000"/>
                </a:solidFill>
                <a:effectLst/>
                <a:latin typeface="Times New Roman" pitchFamily="18" charset="0"/>
                <a:ea typeface="Calibri" pitchFamily="34" charset="0"/>
                <a:cs typeface="Times New Roman" pitchFamily="18" charset="0"/>
              </a:rPr>
              <a:t>Calories</a:t>
            </a:r>
            <a:r>
              <a:rPr kumimoji="0" lang="en-US" sz="2400" b="0" i="0" u="none" strike="noStrike" cap="none" normalizeH="0" baseline="0" dirty="0" smtClean="0">
                <a:ln>
                  <a:noFill/>
                </a:ln>
                <a:solidFill>
                  <a:srgbClr val="008000"/>
                </a:solidFill>
                <a:effectLst/>
                <a:latin typeface="Times New Roman" pitchFamily="18" charset="0"/>
                <a:ea typeface="Calibri" pitchFamily="34" charset="0"/>
                <a:cs typeface="Times New Roman" pitchFamily="18" charset="0"/>
              </a:rPr>
              <a:t>-</a:t>
            </a:r>
            <a:r>
              <a:rPr kumimoji="0" lang="en-US" sz="2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females require 2200 Cal./day and males 2500-3000.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sng" strike="noStrike" cap="none" normalizeH="0" baseline="0" dirty="0" smtClean="0">
                <a:ln>
                  <a:noFill/>
                </a:ln>
                <a:solidFill>
                  <a:srgbClr val="008000"/>
                </a:solidFill>
                <a:effectLst/>
                <a:latin typeface="Times New Roman" pitchFamily="18" charset="0"/>
                <a:ea typeface="Calibri" pitchFamily="34" charset="0"/>
                <a:cs typeface="Times New Roman" pitchFamily="18" charset="0"/>
              </a:rPr>
              <a:t>Protein-</a:t>
            </a:r>
            <a:r>
              <a:rPr kumimoji="0" lang="en-US" sz="2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females 0.8g/kg/d males 1.0g/kg./d (30% of caloric intake) weight lifters only 1.6-1.7 mg/kg/d. Many teens meet or exceed this level, including vegetarians. </a:t>
            </a:r>
          </a:p>
          <a:p>
            <a:pPr marL="0" marR="0" lvl="0" indent="0" algn="l" defTabSz="914400" rtl="0" eaLnBrk="0" fontAlgn="base" latinLnBrk="0" hangingPunct="0">
              <a:lnSpc>
                <a:spcPct val="100000"/>
              </a:lnSpc>
              <a:spcBef>
                <a:spcPct val="0"/>
              </a:spcBef>
              <a:spcAft>
                <a:spcPct val="0"/>
              </a:spcAft>
              <a:buClrTx/>
              <a:buSzTx/>
              <a:buFontTx/>
              <a:buNone/>
              <a:tabLst/>
            </a:pPr>
            <a:endParaRPr lang="en-US" sz="2400" dirty="0" smtClean="0">
              <a:solidFill>
                <a:srgbClr val="FF0000"/>
              </a:solidFill>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400" dirty="0" smtClean="0">
              <a:solidFill>
                <a:srgbClr val="FF0000"/>
              </a:solidFill>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sng" strike="noStrike" cap="none" normalizeH="0" baseline="0" dirty="0" smtClean="0">
                <a:ln>
                  <a:noFill/>
                </a:ln>
                <a:solidFill>
                  <a:srgbClr val="008000"/>
                </a:solidFill>
                <a:effectLst/>
                <a:latin typeface="Times New Roman" pitchFamily="18" charset="0"/>
                <a:ea typeface="Calibri" pitchFamily="34" charset="0"/>
                <a:cs typeface="Times New Roman" pitchFamily="18" charset="0"/>
              </a:rPr>
              <a:t>Fats</a:t>
            </a:r>
            <a:r>
              <a:rPr kumimoji="0" lang="en-US" sz="2400" b="0" i="0" u="none" strike="noStrike" cap="none" normalizeH="0" baseline="0" dirty="0" smtClean="0">
                <a:ln>
                  <a:noFill/>
                </a:ln>
                <a:solidFill>
                  <a:srgbClr val="008000"/>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30% of daily calories. Most adolescents get enough fats. Teenagers should be taught to read labels and learn about fat content of foods.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400" dirty="0" smtClean="0">
              <a:solidFill>
                <a:srgbClr val="FF0000"/>
              </a:solidFill>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FF0000"/>
              </a:solidFill>
              <a:effectLst/>
              <a:latin typeface="Arial" pitchFamily="34" charset="0"/>
              <a:cs typeface="Arial" pitchFamily="34" charset="0"/>
            </a:endParaRPr>
          </a:p>
        </p:txBody>
      </p:sp>
      <p:pic>
        <p:nvPicPr>
          <p:cNvPr id="28674" name="Picture 2" descr="http://t2.gstatic.com/images?q=tbn:ANd9GcQvcRRybc0kAdYawOMYcxO5OoENp6T_hFBg16_qtbyri2gIbCI9"/>
          <p:cNvPicPr>
            <a:picLocks noChangeAspect="1" noChangeArrowheads="1"/>
          </p:cNvPicPr>
          <p:nvPr/>
        </p:nvPicPr>
        <p:blipFill>
          <a:blip r:embed="rId2"/>
          <a:srcRect/>
          <a:stretch>
            <a:fillRect/>
          </a:stretch>
        </p:blipFill>
        <p:spPr bwMode="auto">
          <a:xfrm>
            <a:off x="3571868" y="1857364"/>
            <a:ext cx="3714776" cy="1762126"/>
          </a:xfrm>
          <a:prstGeom prst="rect">
            <a:avLst/>
          </a:prstGeom>
          <a:noFill/>
        </p:spPr>
      </p:pic>
      <p:pic>
        <p:nvPicPr>
          <p:cNvPr id="28676" name="Picture 4" descr="http://t2.gstatic.com/images?q=tbn:ANd9GcRtBH3K5Gmzh6gbV6_QKlDbuF1BDQxl2PfDn71jdbD066bxMR4x"/>
          <p:cNvPicPr>
            <a:picLocks noChangeAspect="1" noChangeArrowheads="1"/>
          </p:cNvPicPr>
          <p:nvPr/>
        </p:nvPicPr>
        <p:blipFill>
          <a:blip r:embed="rId3"/>
          <a:srcRect/>
          <a:stretch>
            <a:fillRect/>
          </a:stretch>
        </p:blipFill>
        <p:spPr bwMode="auto">
          <a:xfrm>
            <a:off x="3643306" y="4500570"/>
            <a:ext cx="3186117" cy="235743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348" y="889844"/>
            <a:ext cx="7786742" cy="5632311"/>
          </a:xfrm>
          <a:prstGeom prst="rect">
            <a:avLst/>
          </a:prstGeom>
        </p:spPr>
        <p:txBody>
          <a:bodyPr wrap="square">
            <a:spAutoFit/>
          </a:bodyPr>
          <a:lstStyle/>
          <a:p>
            <a:pPr lvl="0" eaLnBrk="0" fontAlgn="base" hangingPunct="0">
              <a:spcBef>
                <a:spcPct val="0"/>
              </a:spcBef>
              <a:spcAft>
                <a:spcPct val="0"/>
              </a:spcAft>
            </a:pPr>
            <a:r>
              <a:rPr lang="en-US" sz="2400" u="sng" dirty="0" smtClean="0">
                <a:solidFill>
                  <a:srgbClr val="008000"/>
                </a:solidFill>
                <a:latin typeface="Times New Roman" pitchFamily="18" charset="0"/>
                <a:ea typeface="Calibri" pitchFamily="34" charset="0"/>
                <a:cs typeface="Times New Roman" pitchFamily="18" charset="0"/>
              </a:rPr>
              <a:t>Zinc-</a:t>
            </a:r>
            <a:r>
              <a:rPr lang="en-US" sz="2400" u="sng" dirty="0" smtClean="0">
                <a:solidFill>
                  <a:srgbClr val="FF0000"/>
                </a:solidFill>
                <a:latin typeface="Times New Roman" pitchFamily="18" charset="0"/>
                <a:ea typeface="Calibri" pitchFamily="34" charset="0"/>
                <a:cs typeface="Times New Roman" pitchFamily="18" charset="0"/>
              </a:rPr>
              <a:t> </a:t>
            </a:r>
            <a:r>
              <a:rPr lang="en-US" sz="2400" dirty="0" smtClean="0">
                <a:solidFill>
                  <a:srgbClr val="FF0000"/>
                </a:solidFill>
                <a:latin typeface="Times New Roman" pitchFamily="18" charset="0"/>
                <a:ea typeface="Calibri" pitchFamily="34" charset="0"/>
                <a:cs typeface="Times New Roman" pitchFamily="18" charset="0"/>
              </a:rPr>
              <a:t>12-15 mgs/day. Found in meats, eggs, seafood, and dairy products</a:t>
            </a:r>
            <a:endParaRPr lang="en-US" sz="2400" dirty="0" smtClean="0">
              <a:solidFill>
                <a:srgbClr val="FF0000"/>
              </a:solidFill>
              <a:latin typeface="Arial" pitchFamily="34" charset="0"/>
              <a:cs typeface="Arial" pitchFamily="34" charset="0"/>
            </a:endParaRPr>
          </a:p>
          <a:p>
            <a:pPr lvl="0" eaLnBrk="0" fontAlgn="base" hangingPunct="0">
              <a:spcBef>
                <a:spcPct val="0"/>
              </a:spcBef>
              <a:spcAft>
                <a:spcPct val="0"/>
              </a:spcAft>
            </a:pPr>
            <a:r>
              <a:rPr lang="en-US" sz="2400" u="sng" dirty="0" smtClean="0">
                <a:solidFill>
                  <a:srgbClr val="008000"/>
                </a:solidFill>
                <a:latin typeface="Times New Roman" pitchFamily="18" charset="0"/>
                <a:ea typeface="Calibri" pitchFamily="34" charset="0"/>
                <a:cs typeface="Times New Roman" pitchFamily="18" charset="0"/>
              </a:rPr>
              <a:t>Fiber</a:t>
            </a:r>
            <a:r>
              <a:rPr lang="en-US" sz="2400" dirty="0" smtClean="0">
                <a:solidFill>
                  <a:srgbClr val="008000"/>
                </a:solidFill>
                <a:latin typeface="Times New Roman" pitchFamily="18" charset="0"/>
                <a:ea typeface="Calibri" pitchFamily="34" charset="0"/>
                <a:cs typeface="Times New Roman" pitchFamily="18" charset="0"/>
              </a:rPr>
              <a:t>-</a:t>
            </a:r>
            <a:r>
              <a:rPr lang="en-US" sz="2400" dirty="0" smtClean="0">
                <a:solidFill>
                  <a:srgbClr val="FF0000"/>
                </a:solidFill>
                <a:latin typeface="Times New Roman" pitchFamily="18" charset="0"/>
                <a:ea typeface="Calibri" pitchFamily="34" charset="0"/>
                <a:cs typeface="Times New Roman" pitchFamily="18" charset="0"/>
              </a:rPr>
              <a:t>20-25 grams/day. Found in fruits, vegetables, grains, beans, and cereals.</a:t>
            </a:r>
            <a:endParaRPr lang="en-US" sz="2400" dirty="0" smtClean="0">
              <a:solidFill>
                <a:srgbClr val="FF0000"/>
              </a:solidFill>
              <a:latin typeface="Arial" pitchFamily="34" charset="0"/>
              <a:cs typeface="Arial" pitchFamily="34" charset="0"/>
            </a:endParaRPr>
          </a:p>
          <a:p>
            <a:pPr lvl="0" eaLnBrk="0" fontAlgn="base" hangingPunct="0">
              <a:spcBef>
                <a:spcPct val="0"/>
              </a:spcBef>
              <a:spcAft>
                <a:spcPct val="0"/>
              </a:spcAft>
            </a:pPr>
            <a:r>
              <a:rPr lang="en-US" sz="2400" u="sng" dirty="0" smtClean="0">
                <a:solidFill>
                  <a:srgbClr val="008000"/>
                </a:solidFill>
                <a:latin typeface="Times New Roman" pitchFamily="18" charset="0"/>
                <a:ea typeface="Calibri" pitchFamily="34" charset="0"/>
                <a:cs typeface="Times New Roman" pitchFamily="18" charset="0"/>
              </a:rPr>
              <a:t>Vitamins-</a:t>
            </a:r>
            <a:r>
              <a:rPr lang="en-US" sz="2400" dirty="0" smtClean="0">
                <a:solidFill>
                  <a:srgbClr val="FF0000"/>
                </a:solidFill>
                <a:latin typeface="Times New Roman" pitchFamily="18" charset="0"/>
                <a:ea typeface="Calibri" pitchFamily="34" charset="0"/>
                <a:cs typeface="Times New Roman" pitchFamily="18" charset="0"/>
              </a:rPr>
              <a:t>most commonly adolescents are deficient A, B6, E, D, C, and folic acid. Usually, adolescents who are eating normal daily requirements of nutrients are not deficient in vitamins. Vitamin supplements may be added to meet requirements.</a:t>
            </a:r>
            <a:endParaRPr lang="en-US" sz="2400" dirty="0" smtClean="0">
              <a:solidFill>
                <a:srgbClr val="FF0000"/>
              </a:solidFill>
              <a:latin typeface="Arial" pitchFamily="34" charset="0"/>
              <a:cs typeface="Arial" pitchFamily="34" charset="0"/>
            </a:endParaRPr>
          </a:p>
          <a:p>
            <a:pPr lvl="0" eaLnBrk="0" fontAlgn="base" hangingPunct="0">
              <a:spcBef>
                <a:spcPct val="0"/>
              </a:spcBef>
              <a:spcAft>
                <a:spcPct val="0"/>
              </a:spcAft>
            </a:pPr>
            <a:r>
              <a:rPr lang="en-US" sz="2400" u="sng" dirty="0" smtClean="0">
                <a:solidFill>
                  <a:srgbClr val="008000"/>
                </a:solidFill>
                <a:latin typeface="Times New Roman" pitchFamily="18" charset="0"/>
                <a:ea typeface="Calibri" pitchFamily="34" charset="0"/>
                <a:cs typeface="Times New Roman" pitchFamily="18" charset="0"/>
              </a:rPr>
              <a:t>Vitamin D</a:t>
            </a:r>
            <a:r>
              <a:rPr lang="en-US" sz="2400" dirty="0" smtClean="0">
                <a:solidFill>
                  <a:srgbClr val="008000"/>
                </a:solidFill>
                <a:latin typeface="Times New Roman" pitchFamily="18" charset="0"/>
                <a:ea typeface="Calibri" pitchFamily="34" charset="0"/>
                <a:cs typeface="Times New Roman" pitchFamily="18" charset="0"/>
              </a:rPr>
              <a:t> </a:t>
            </a:r>
            <a:r>
              <a:rPr lang="en-US" sz="2400" dirty="0" smtClean="0">
                <a:solidFill>
                  <a:srgbClr val="008000"/>
                </a:solidFill>
                <a:ea typeface="Calibri" pitchFamily="34" charset="0"/>
                <a:cs typeface="Times New Roman" pitchFamily="18" charset="0"/>
              </a:rPr>
              <a:t>–</a:t>
            </a:r>
            <a:r>
              <a:rPr lang="en-US" sz="2400" dirty="0" smtClean="0">
                <a:solidFill>
                  <a:srgbClr val="008000"/>
                </a:solidFill>
                <a:latin typeface="Times New Roman" pitchFamily="18" charset="0"/>
                <a:ea typeface="Calibri" pitchFamily="34" charset="0"/>
                <a:cs typeface="Times New Roman" pitchFamily="18" charset="0"/>
              </a:rPr>
              <a:t> </a:t>
            </a:r>
            <a:r>
              <a:rPr lang="en-US" sz="2400" dirty="0" smtClean="0">
                <a:solidFill>
                  <a:srgbClr val="FF0000"/>
                </a:solidFill>
                <a:latin typeface="Times New Roman" pitchFamily="18" charset="0"/>
                <a:ea typeface="Calibri" pitchFamily="34" charset="0"/>
                <a:cs typeface="Times New Roman" pitchFamily="18" charset="0"/>
              </a:rPr>
              <a:t>400 IU/day. Found in fortified milk and cereal, egg yolks. Prevalence of deficiency is 14%; 20 times higher in non-Hispanic, black adolescents, twice as high in females and inversely related to weight (using the definition of vitamin D deficiency as a serum level of 25-hydroxy vitamin D &lt;20 </a:t>
            </a:r>
            <a:r>
              <a:rPr lang="en-US" sz="2400" dirty="0" err="1" smtClean="0">
                <a:solidFill>
                  <a:srgbClr val="FF0000"/>
                </a:solidFill>
                <a:latin typeface="Times New Roman" pitchFamily="18" charset="0"/>
                <a:ea typeface="Calibri" pitchFamily="34" charset="0"/>
                <a:cs typeface="Times New Roman" pitchFamily="18" charset="0"/>
              </a:rPr>
              <a:t>ng</a:t>
            </a:r>
            <a:r>
              <a:rPr lang="en-US" sz="2400" dirty="0" smtClean="0">
                <a:solidFill>
                  <a:srgbClr val="FF0000"/>
                </a:solidFill>
                <a:latin typeface="Times New Roman" pitchFamily="18" charset="0"/>
                <a:ea typeface="Calibri" pitchFamily="34" charset="0"/>
                <a:cs typeface="Times New Roman" pitchFamily="18" charset="0"/>
              </a:rPr>
              <a:t>/</a:t>
            </a:r>
            <a:r>
              <a:rPr lang="en-US" sz="2400" dirty="0" err="1" smtClean="0">
                <a:solidFill>
                  <a:srgbClr val="FF0000"/>
                </a:solidFill>
                <a:latin typeface="Times New Roman" pitchFamily="18" charset="0"/>
                <a:ea typeface="Calibri" pitchFamily="34" charset="0"/>
                <a:cs typeface="Times New Roman" pitchFamily="18" charset="0"/>
              </a:rPr>
              <a:t>mL</a:t>
            </a:r>
            <a:r>
              <a:rPr lang="en-US" sz="2400" dirty="0" smtClean="0">
                <a:solidFill>
                  <a:srgbClr val="FF0000"/>
                </a:solidFill>
                <a:latin typeface="Times New Roman" pitchFamily="18" charset="0"/>
                <a:ea typeface="Calibri" pitchFamily="34" charset="0"/>
                <a:cs typeface="Times New Roman" pitchFamily="18" charset="0"/>
              </a:rPr>
              <a:t>)</a:t>
            </a:r>
          </a:p>
        </p:txBody>
      </p:sp>
      <p:pic>
        <p:nvPicPr>
          <p:cNvPr id="29698" name="Picture 2" descr="http://t3.gstatic.com/images?q=tbn:ANd9GcQN6a5fn1S-OcwgXPLcQT3AaJpOriI6CNSZaiMChx5QZ7GSi68KbA"/>
          <p:cNvPicPr>
            <a:picLocks noChangeAspect="1" noChangeArrowheads="1"/>
          </p:cNvPicPr>
          <p:nvPr/>
        </p:nvPicPr>
        <p:blipFill>
          <a:blip r:embed="rId2"/>
          <a:srcRect/>
          <a:stretch>
            <a:fillRect/>
          </a:stretch>
        </p:blipFill>
        <p:spPr bwMode="auto">
          <a:xfrm>
            <a:off x="7500958" y="1"/>
            <a:ext cx="1643042" cy="1000108"/>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8662" y="428604"/>
            <a:ext cx="7215238" cy="6001643"/>
          </a:xfrm>
          <a:prstGeom prst="rect">
            <a:avLst/>
          </a:prstGeom>
        </p:spPr>
        <p:txBody>
          <a:bodyPr wrap="square">
            <a:spAutoFit/>
          </a:bodyPr>
          <a:lstStyle/>
          <a:p>
            <a:pPr lvl="0" eaLnBrk="0" fontAlgn="base" hangingPunct="0">
              <a:spcBef>
                <a:spcPct val="0"/>
              </a:spcBef>
              <a:spcAft>
                <a:spcPct val="0"/>
              </a:spcAft>
            </a:pPr>
            <a:r>
              <a:rPr lang="en-US" sz="2400" u="sng" dirty="0" smtClean="0">
                <a:solidFill>
                  <a:srgbClr val="008000"/>
                </a:solidFill>
                <a:latin typeface="Times New Roman" pitchFamily="18" charset="0"/>
                <a:ea typeface="Calibri" pitchFamily="34" charset="0"/>
                <a:cs typeface="Times New Roman" pitchFamily="18" charset="0"/>
              </a:rPr>
              <a:t>Calcium- </a:t>
            </a:r>
            <a:r>
              <a:rPr lang="en-US" sz="2400" dirty="0" smtClean="0">
                <a:solidFill>
                  <a:srgbClr val="FF0000"/>
                </a:solidFill>
                <a:latin typeface="Times New Roman" pitchFamily="18" charset="0"/>
                <a:ea typeface="Calibri" pitchFamily="34" charset="0"/>
                <a:cs typeface="Times New Roman" pitchFamily="18" charset="0"/>
              </a:rPr>
              <a:t>The majority of bone mass deposition occurs during adolescence. Daily requirement 1500 mg/day. Sources include dairy products, calcium enriched orange juice, green leafy vegetables, sardines, soymilk, tofu or antacid tablets. </a:t>
            </a:r>
          </a:p>
          <a:p>
            <a:pPr lvl="0" eaLnBrk="0" fontAlgn="base" hangingPunct="0">
              <a:spcBef>
                <a:spcPct val="0"/>
              </a:spcBef>
              <a:spcAft>
                <a:spcPct val="0"/>
              </a:spcAft>
            </a:pPr>
            <a:endParaRPr lang="en-US" sz="2400" dirty="0" smtClean="0">
              <a:solidFill>
                <a:srgbClr val="FF0000"/>
              </a:solidFill>
              <a:latin typeface="Times New Roman" pitchFamily="18" charset="0"/>
              <a:ea typeface="Calibri" pitchFamily="34" charset="0"/>
              <a:cs typeface="Times New Roman" pitchFamily="18" charset="0"/>
            </a:endParaRPr>
          </a:p>
          <a:p>
            <a:pPr lvl="0" eaLnBrk="0" fontAlgn="base" hangingPunct="0">
              <a:spcBef>
                <a:spcPct val="0"/>
              </a:spcBef>
              <a:spcAft>
                <a:spcPct val="0"/>
              </a:spcAft>
            </a:pPr>
            <a:endParaRPr lang="en-US" sz="2400" dirty="0" smtClean="0">
              <a:solidFill>
                <a:srgbClr val="FF0000"/>
              </a:solidFill>
              <a:latin typeface="Times New Roman" pitchFamily="18" charset="0"/>
              <a:ea typeface="Calibri" pitchFamily="34" charset="0"/>
              <a:cs typeface="Times New Roman" pitchFamily="18" charset="0"/>
            </a:endParaRPr>
          </a:p>
          <a:p>
            <a:pPr lvl="0" eaLnBrk="0" fontAlgn="base" hangingPunct="0">
              <a:spcBef>
                <a:spcPct val="0"/>
              </a:spcBef>
              <a:spcAft>
                <a:spcPct val="0"/>
              </a:spcAft>
            </a:pPr>
            <a:endParaRPr lang="en-US" sz="2400" dirty="0" smtClean="0">
              <a:solidFill>
                <a:srgbClr val="FF0000"/>
              </a:solidFill>
              <a:latin typeface="Times New Roman" pitchFamily="18" charset="0"/>
              <a:ea typeface="Calibri" pitchFamily="34" charset="0"/>
              <a:cs typeface="Times New Roman" pitchFamily="18" charset="0"/>
            </a:endParaRPr>
          </a:p>
          <a:p>
            <a:pPr lvl="0" eaLnBrk="0" fontAlgn="base" hangingPunct="0">
              <a:spcBef>
                <a:spcPct val="0"/>
              </a:spcBef>
              <a:spcAft>
                <a:spcPct val="0"/>
              </a:spcAft>
            </a:pPr>
            <a:endParaRPr lang="en-US" sz="2400" dirty="0" smtClean="0">
              <a:solidFill>
                <a:srgbClr val="FF0000"/>
              </a:solidFill>
              <a:latin typeface="Arial" pitchFamily="34" charset="0"/>
              <a:cs typeface="Arial" pitchFamily="34" charset="0"/>
            </a:endParaRPr>
          </a:p>
          <a:p>
            <a:pPr lvl="0" eaLnBrk="0" fontAlgn="base" hangingPunct="0">
              <a:spcBef>
                <a:spcPct val="0"/>
              </a:spcBef>
              <a:spcAft>
                <a:spcPct val="0"/>
              </a:spcAft>
            </a:pPr>
            <a:r>
              <a:rPr lang="en-US" sz="2400" u="sng" dirty="0" smtClean="0">
                <a:solidFill>
                  <a:srgbClr val="008000"/>
                </a:solidFill>
                <a:latin typeface="Times New Roman" pitchFamily="18" charset="0"/>
                <a:ea typeface="Calibri" pitchFamily="34" charset="0"/>
                <a:cs typeface="Times New Roman" pitchFamily="18" charset="0"/>
              </a:rPr>
              <a:t>Iron</a:t>
            </a:r>
            <a:r>
              <a:rPr lang="en-US" sz="2400" dirty="0" smtClean="0">
                <a:solidFill>
                  <a:srgbClr val="008000"/>
                </a:solidFill>
                <a:latin typeface="Times New Roman" pitchFamily="18" charset="0"/>
                <a:ea typeface="Calibri" pitchFamily="34" charset="0"/>
                <a:cs typeface="Times New Roman" pitchFamily="18" charset="0"/>
              </a:rPr>
              <a:t>-</a:t>
            </a:r>
            <a:r>
              <a:rPr lang="en-US" sz="2400" dirty="0" smtClean="0">
                <a:solidFill>
                  <a:srgbClr val="FF0000"/>
                </a:solidFill>
                <a:latin typeface="Times New Roman" pitchFamily="18" charset="0"/>
                <a:ea typeface="Calibri" pitchFamily="34" charset="0"/>
                <a:cs typeface="Times New Roman" pitchFamily="18" charset="0"/>
              </a:rPr>
              <a:t> requirements are high during adolescence because of growth. Requirement higher in menstruating females. Good sources include meats, green vegetable, cereals fortified with iron, fish, poultry, eggs, and nuts</a:t>
            </a:r>
          </a:p>
          <a:p>
            <a:pPr lvl="0" eaLnBrk="0" fontAlgn="base" hangingPunct="0">
              <a:spcBef>
                <a:spcPct val="0"/>
              </a:spcBef>
              <a:spcAft>
                <a:spcPct val="0"/>
              </a:spcAft>
            </a:pPr>
            <a:endParaRPr lang="en-US" sz="2400" dirty="0" smtClean="0">
              <a:solidFill>
                <a:srgbClr val="FF0000"/>
              </a:solidFill>
              <a:latin typeface="Times New Roman" pitchFamily="18" charset="0"/>
              <a:cs typeface="Times New Roman" pitchFamily="18" charset="0"/>
            </a:endParaRPr>
          </a:p>
          <a:p>
            <a:pPr lvl="0" eaLnBrk="0" fontAlgn="base" hangingPunct="0">
              <a:spcBef>
                <a:spcPct val="0"/>
              </a:spcBef>
              <a:spcAft>
                <a:spcPct val="0"/>
              </a:spcAft>
            </a:pPr>
            <a:endParaRPr lang="en-US" sz="2400" dirty="0" smtClean="0">
              <a:solidFill>
                <a:srgbClr val="FF0000"/>
              </a:solidFill>
              <a:latin typeface="Times New Roman" pitchFamily="18" charset="0"/>
              <a:cs typeface="Times New Roman" pitchFamily="18" charset="0"/>
            </a:endParaRPr>
          </a:p>
          <a:p>
            <a:pPr lvl="0" eaLnBrk="0" fontAlgn="base" hangingPunct="0">
              <a:spcBef>
                <a:spcPct val="0"/>
              </a:spcBef>
              <a:spcAft>
                <a:spcPct val="0"/>
              </a:spcAft>
            </a:pPr>
            <a:endParaRPr lang="en-US" sz="2400" dirty="0" smtClean="0">
              <a:solidFill>
                <a:srgbClr val="FF0000"/>
              </a:solidFill>
              <a:latin typeface="Arial" pitchFamily="34" charset="0"/>
              <a:cs typeface="Arial" pitchFamily="34" charset="0"/>
            </a:endParaRPr>
          </a:p>
        </p:txBody>
      </p:sp>
      <p:sp>
        <p:nvSpPr>
          <p:cNvPr id="86018" name="AutoShape 2" descr="data:image/jpeg;base64,/9j/4AAQSkZJRgABAQAAAQABAAD/2wBDAAkGBwgHBgkIBwgKCgkLDRYPDQwMDRsUFRAWIB0iIiAdHx8kKDQsJCYxJx8fLT0tMTU3Ojo6Iys/RD84QzQ5Ojf/2wBDAQoKCg0MDRoPDxo3JR8lNzc3Nzc3Nzc3Nzc3Nzc3Nzc3Nzc3Nzc3Nzc3Nzc3Nzc3Nzc3Nzc3Nzc3Nzc3Nzc3Nzf/wAARCABWAFEDASIAAhEBAxEB/8QAHAAAAQUBAQEAAAAAAAAAAAAAAAMEBQYHAgEI/8QAOBAAAgEDAwEGAwUHBQEAAAAAAQIDAAQRBRIhMQYTQVFhcSKBkQcUFTJCI1KhsdHh8FNygpLB8f/EABkBAAIDAQAAAAAAAAAAAAAAAAACAQMEBf/EACERAAIDAAICAwEBAAAAAAAAAAABAgMREiEEMRNBUbGR/9oADAMBAAIRAxEAPwDcM84r2mOr6paaPZNeXz7IlIHAyST0AFZ5f/adeG4H4fp8CQBue/YszD5EAH60krIx9gajRUX2e1qDW9Niu4sI7D44i2ShzjH96lOlMmmtQBRTKeaV71baFxH+zMjPtz44A/nXAu5Uure3l27mXDkfvc4x/wBT9RRo3BskKKixeTR2VxM5V3SUxoMYHXAzXVw95A0YMysryIu7YM8k5/8AKNJ+N7hI17moyKe4eNiZVBFyY/yfpBxSA1GcwKuVE5nCE7eNpI5x/wAhRyRKqkyaornmipKzNftcvm+96bY7RsVWnLN0LZ2j6Dd9az4KWuEG07GbDMOQPLPvUx9oWo3Nx2nvVuGZkt37uFAeFTAIx79T6+wpl2e1FBO0U8fwkYJI6ZPj/Wufc3rkkBKdhJbyy1SK7jjLLbiUXCIcEoqEkEe+Meo8Kv3artbb2/ZxbqweQvdArHIp29ywBILexHTx58Kpg1250C+lFnHbHfAQwl53L4cA8dMfz86pkoeWMHjCAhiOTgHgVFdkuOL7Bs0a0+0WOTu3vYGF0DsEtsVVWQ8nKsTzkcVKal2r0uGCNtOa41C5aRXCptUpgdCxH8Of/ayW3QNbO7/lPHB/zzp9ZS/cwhVAdy8E1LtnGLS7Zo8WDutUNw1watprqYzLeSRszOwCKAGPjxz41K2hg1NQ8d5NI0TKxyoXGM44x71mkbttGScVdOxE8ccVyJHAZmXaPE8Gl8e+yU0p5jNfk01wi3DeixLZbZmYTPsLmTu8DG7zz19aROkxnB76QP8AD8WF/Scjw9voKfpLG+djqxHUA9K7ro4jnc5L7OcHzorqipFMn+0Xs5crqy31pBJLFJ12ckH/AD+dVI2MtjKLq70ye2DLtDMvwk+YPn/evoQgEYIB96pP2mSXb2lrZ21pHJE++R5ZMgIVHAByACcnqfDoaz3wWORKMkkLo29QC6jbubkLznqaRt59sbnZuU8vg9f61I2ej6hfwG4UA2+cDfwMnxPif413b6Dd2szu6B0idRKqnBceh/zGaojB8SMGMbKLdYmGHbG4AePjmpZLSx7pDPOUIA53c/SrR960BE3XPZeVVznMaq49/wAwP8Kfw2/Yq4gSVbS0UOM4eEgj3FZ7NXvUdXwba6E3myf8IK2lsLlkhW+fLkLlUGV9flU/pcM9jCg7wSKGP7QjAce3n6VQ9WmtJu08sWiWqJbohihjjBHeNtPOD0yxI9gDWraZaXCWCR8FhEC2ectjmrKquPZPl3KeOPS/AvNRQWTSCJ+8Rcq8f5gadreaxHBFezwW62+xWkj3kyc+mMDHuaaT2J+6Zli/I4LZHUeNS2ty5smgi5eXAwPIkf8AytcG8bZzpZqQ+7+P98UUz/Dz/qGin5S/BMRI1Wu35jOgukrR7XYAK4J3EcjHkRjPyqy1W+3WmXeqaM0NkzCQHcNvXPhTyWpohZvZmel6tfwFYpLST7sgwJIvgdAOnwnhiCPFgODx4hXR2t/iS71Hu5dxKiVSnw+p6Z/zmmNjqx0e/l0/U4pknkCbTcOXwFGNoLdBySMYHX526zWy1aAsyxCRf1JxmsnPOi5x/wAF7fYsi273UEzkZ2q+c+x9vDNcahpNtck7AEkb9S9cn+dQmo6NcKrvaTSDPBKMRx8vf5V3okUH4vZfik16kwmQxlZC8bsCMBl6rk8Z59cUbyWAlnaZeNK0rSdKjEdnaqZerTEbnc+JJqTt5UVSIl+Ejy6U5haNMqhAUHz6UncPGsvGMlCT68ipf8F3WKK6SKyHByOlRltIsF2YnxgNkFjkt5e2P6UtFcojE8Diqhf6sZe0qRQtlVADY8+f7U9XeBLo0HvV9KKjO9eitBUPPxay3bTOgfeU2nqWBxjFe/iljnH3qLP+6oS6nUXEpN1o5kWQ933oGQQc4bjORkHik3bu0RTcaQJskSkxAHqME8c9GOeB49KkB9qlt2f1lIxfRW1yHBKMRngZyc/I1UtY7J2cZduzmpRWpBKvDOWKA45weoPpVjmuRE3dtcaQkiBlcOBnkkYx4Z4z74pKOVVkVJJdIJ7wDaEA3c8ryvXkAeoPtSShGXtDRk4+ir2Gmdp7OzdjCt2uMxhZN4cejHkfMUjpWndpb/V1uLu3NrBbOshSRPzAHJwfPFaeL2yhkFsJYlkDBe6UjIJxgY+Y+tO8UnwRQztbKxcXJjZsPwTmojXtcjs4LR+9AZiVwfHjmpPWez+pz3rvp1zbpA/OyZMlD44x4ehpzpHZW2tgZdSK3903V5UG1B5KvQVWqpa9Gc0kVOPWrm+kEdhG0rHglVOF9SfCpXs92adLs3VzlnJ3EnxNXFLSGMYjjRFHgowKWVAvQVdCtQK5SchH7uvlRTiirBSBOn34mkMMenCIuzAMhJYknJPHiMV1JZXckAXuNOM+WEjFDtII6DAz6GiigDmaw1CVlbbYlwue8ZTu3kDnpjg5OT9OOVLDTZo58XcGnGHaQBDDhvmfqKKKAJJbK1WTvBbxb8g7tgzkDAOacUUUAFFFFAHmTRRRQAZooooA/9k="/>
          <p:cNvSpPr>
            <a:spLocks noChangeAspect="1" noChangeArrowheads="1"/>
          </p:cNvSpPr>
          <p:nvPr/>
        </p:nvSpPr>
        <p:spPr bwMode="auto">
          <a:xfrm>
            <a:off x="155575" y="-395288"/>
            <a:ext cx="742950" cy="790576"/>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86020" name="Picture 4" descr="http://t1.gstatic.com/images?q=tbn:ANd9GcSNFjmK8i0I869LOwYY819sIukec3UYWLWeJ-TdkhKgqGcgatrS9g"/>
          <p:cNvPicPr>
            <a:picLocks noChangeAspect="1" noChangeArrowheads="1"/>
          </p:cNvPicPr>
          <p:nvPr/>
        </p:nvPicPr>
        <p:blipFill>
          <a:blip r:embed="rId2"/>
          <a:srcRect/>
          <a:stretch>
            <a:fillRect/>
          </a:stretch>
        </p:blipFill>
        <p:spPr bwMode="auto">
          <a:xfrm>
            <a:off x="3786182" y="2000240"/>
            <a:ext cx="3357586" cy="1785950"/>
          </a:xfrm>
          <a:prstGeom prst="rect">
            <a:avLst/>
          </a:prstGeom>
          <a:noFill/>
        </p:spPr>
      </p:pic>
      <p:sp>
        <p:nvSpPr>
          <p:cNvPr id="86022" name="AutoShape 6" descr="data:image/jpeg;base64,/9j/4AAQSkZJRgABAQAAAQABAAD/2wBDAAkGBwgHBgkIBwgKCgkLDRYPDQwMDRsUFRAWIB0iIiAdHx8kKDQsJCYxJx8fLT0tMTU3Ojo6Iys/RD84QzQ5Ojf/2wBDAQoKCg0MDRoPDxo3JR8lNzc3Nzc3Nzc3Nzc3Nzc3Nzc3Nzc3Nzc3Nzc3Nzc3Nzc3Nzc3Nzc3Nzc3Nzc3Nzc3Nzf/wAARCABdAIEDASIAAhEBAxEB/8QAGwABAAIDAQEAAAAAAAAAAAAAAAUGAwQHAQL/xAA1EAABAwMCBAMHAwMFAAAAAAABAAIDBAUREiEGMUFRImFxEyMyQoGRwRShsSVicmOCktHh/8QAGgEBAAMBAQEAAAAAAAAAAAAAAAIDBAUBBv/EACYRAAMAAgEDBAEFAAAAAAAAAAABAgMRBAUSIRMUMUEyFjNhcYH/2gAMAwEAAhEDEQA/AO4IiIAiIgCIsMtTDEcSSNB7ZQGR72sBL3ADuThYP19JnH6mHP8AmFR+LKS7XC8me2yRmmEbQBJIR4t84GFGttnEbRuKZ2O0v/i5ublcmbajHtL+TZj4+KpTdpHTm1EDvhmjPo4LIHA8iD6LlEx4gpAXS0DnNHMx4f8AsDlaUfFVSw7NAPlzWd9Uyw9Xi1/paun93mKTOyoub2m/1VZG/wB49un+5XmxyumtsL3uLnbgknJ5lX8TqccnK8SlppbM+fi1hW6ZvoiLpmYIiIAiIgCIiAIixVTHyU8jInFr3NIDh0QGKpuNFSnTUVcER5YfIAfsouGmY9oeXZB7Hcqv1nDVyfJrNHBNp5ElpP7hY23GoppTE7ILCWkHfB5FUu39ok0kW1tPB1a4/VeGmi+UOUFTXWR2NZ1DsVvRVcj/AJsA9tl537Im0+FzOW48+i5JxOGx8RXBrAA0S4wB1wM/uutxYJB6rmF4tVZXXy4TsYBG6pkw9zhjZxHr0XP6lkmca7n9nQ6d+b/o++Fn7yt74K6Jw9cIaelfFO4tw/LfCTsQOyotltzaPW4zanEYxpwFv012hjqXU0jg2TbBzsey+dwcn0OV60ra0dDk4fWlpHQ23GkdymH1BCyNq6Z3KeL/AJBUl0+2TIMeZXwK2Jnzjbsuj+ovP7fg5/sHr5L62WN3wyNPo4L7VMtdWy4VQpo86zzPl1VyHLC73E5U8mO+fgx5cTx12s9REWorCxyzxQj3kjW+qyKAr2mCrkDsvDvEAee/T7rxvQN+a70zH+zjzI/sNgF7T3OOfOgA4OHYdnCpRNVLVvbDIBq8Qzq59uSlKWmrozr0RtOncteXE/TC5+TlZFXgunGteS0iriJwSQfMLnl3bi6VWORmd/KtdKZgC2Q5xyOCMKsXlhZcZQ7c6skrQr9SNlVLT0KTopemURSqXpuQRHhJwdFSmzVTa6rZLPSPifO9zSSWuaC47YwrrB0WObhC2Skub7eMuOTplJ3+uVRyeJPJlTS+C7DmeJtoq0dBDK8ufOHZOcMIH5S42Gmro2AMdHIz4ZGcx/2pyXgiLHua6UH/AFGNd/GFqv4PuMW9PWwv7ZDmfkrNPTZj8UafeXveyKjpqmkl0sjklaR8RAwfp0W/FbaR+JJYPG7ct1HA+mcL6ist7inayeoayM83Nm14HoQt91trmOBirY5G55SxAH7hZ56fix5HTJVy6pEjw7QwQtfPFExgPhbpH3U2tajdDHFHDGd2t7c1sruYZmYSkwXTqtsIiK0iFB8SkNZHI04Iy13kCpxatXRRVTSHjmMHzXlLa0Cp0c0TXDEoO/UKVdWxtaMDGAsUvCjQ8upqh8eflPiA+6yR8OSGP2dRVB7M5wGY/Kw1gv6LVSMdslFZM10bThxxnGM9yoniRuLxPt1H8BXKhoYaKMNiHTGVUeKRi7yHuGn9groxuI0yFPbNKm6KVpyoqnUnTlCJK05yWjzU6oCk3kZ/kFPq2AFr1FSGZazd38LVrLgwwyNpn+9Bxvt13Ue2plHxRg+hWfPyVPhE5nZuklxJJJJ5krxxDRklazaxpOC0gr5keX+iyKk/JPRuW9xfVE9A0qVUdaoXNLpXDAIwFIro4E1Hkqr5CIiuPAiIgCIiAKlcWD+qk92NKsldUSMJDcgKo3SZtRcCyUvEvswWuDS4YyeYChk+AYadSMJUeI5Ieehw7h4/KzMqg3noHq8fhUoE7QHNREP7grCqpapXOrKdzg7Q5+BgHGcZ3Kn6qujid7JrmiQjO55KxNStsFavczbZW+zm+F/iY7uFip7hDJsx7Sem62LjZW3CUyyzPkeerjnHp2UcOFhG7V7UtA6jYrjZlm725Xg0T268kwBktcN1I0NIZSJJNmDkO6wWi3HQ3W5xiafDnmfVTgAAAAwAt/GwbXdSKqr6R6BjkiIt5AIiIAiIgCIiAxywslGHBRVXYYpZRPG7TKBgOxzHZTKI1sFUnsdYT4dLv9yws4ZrHvy58TRlXFFHtQNCgtwpow17tZHljCxV1lgq3h+t7HgYyCpREqJpaaC8FalslfFvTTscB0JIWxb6KskIbXMLGtOTuDqU6iq9vCe0S7meNAaAAMAcl6iK8iEREAREQH//2Q=="/>
          <p:cNvSpPr>
            <a:spLocks noChangeAspect="1" noChangeArrowheads="1"/>
          </p:cNvSpPr>
          <p:nvPr/>
        </p:nvSpPr>
        <p:spPr bwMode="auto">
          <a:xfrm>
            <a:off x="155575" y="-441325"/>
            <a:ext cx="1228725" cy="885825"/>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86024" name="AutoShape 8" descr="data:image/jpeg;base64,/9j/4AAQSkZJRgABAQAAAQABAAD/2wBDAAkGBwgHBgkIBwgKCgkLDRYPDQwMDRsUFRAWIB0iIiAdHx8kKDQsJCYxJx8fLT0tMTU3Ojo6Iys/RD84QzQ5Ojf/2wBDAQoKCg0MDRoPDxo3JR8lNzc3Nzc3Nzc3Nzc3Nzc3Nzc3Nzc3Nzc3Nzc3Nzc3Nzc3Nzc3Nzc3Nzc3Nzc3Nzc3Nzf/wAARCABdAIEDASIAAhEBAxEB/8QAGwABAAIDAQEAAAAAAAAAAAAAAAUGAwQHAQL/xAA1EAABAwMCBAMHAwMFAAAAAAABAAIDBAUREiEGMUFRImFxEyMyQoGRwRShsSVicmOCktHh/8QAGgEBAAMBAQEAAAAAAAAAAAAAAAIDBAUBBv/EACYRAAMAAgEDBAEFAAAAAAAAAAABAgMRBAUSIRMUMUEyFjNhcYH/2gAMAwEAAhEDEQA/AO4IiIAiIgCIsMtTDEcSSNB7ZQGR72sBL3ADuThYP19JnH6mHP8AmFR+LKS7XC8me2yRmmEbQBJIR4t84GFGttnEbRuKZ2O0v/i5ublcmbajHtL+TZj4+KpTdpHTm1EDvhmjPo4LIHA8iD6LlEx4gpAXS0DnNHMx4f8AsDlaUfFVSw7NAPlzWd9Uyw9Xi1/paun93mKTOyoub2m/1VZG/wB49un+5XmxyumtsL3uLnbgknJ5lX8TqccnK8SlppbM+fi1hW6ZvoiLpmYIiIAiIgCIiAIixVTHyU8jInFr3NIDh0QGKpuNFSnTUVcER5YfIAfsouGmY9oeXZB7Hcqv1nDVyfJrNHBNp5ElpP7hY23GoppTE7ILCWkHfB5FUu39ok0kW1tPB1a4/VeGmi+UOUFTXWR2NZ1DsVvRVcj/AJsA9tl537Im0+FzOW48+i5JxOGx8RXBrAA0S4wB1wM/uutxYJB6rmF4tVZXXy4TsYBG6pkw9zhjZxHr0XP6lkmca7n9nQ6d+b/o++Fn7yt74K6Jw9cIaelfFO4tw/LfCTsQOyotltzaPW4zanEYxpwFv012hjqXU0jg2TbBzsey+dwcn0OV60ra0dDk4fWlpHQ23GkdymH1BCyNq6Z3KeL/AJBUl0+2TIMeZXwK2Jnzjbsuj+ovP7fg5/sHr5L62WN3wyNPo4L7VMtdWy4VQpo86zzPl1VyHLC73E5U8mO+fgx5cTx12s9REWorCxyzxQj3kjW+qyKAr2mCrkDsvDvEAee/T7rxvQN+a70zH+zjzI/sNgF7T3OOfOgA4OHYdnCpRNVLVvbDIBq8Qzq59uSlKWmrozr0RtOncteXE/TC5+TlZFXgunGteS0iriJwSQfMLnl3bi6VWORmd/KtdKZgC2Q5xyOCMKsXlhZcZQ7c6skrQr9SNlVLT0KTopemURSqXpuQRHhJwdFSmzVTa6rZLPSPifO9zSSWuaC47YwrrB0WObhC2Skub7eMuOTplJ3+uVRyeJPJlTS+C7DmeJtoq0dBDK8ufOHZOcMIH5S42Gmro2AMdHIz4ZGcx/2pyXgiLHua6UH/AFGNd/GFqv4PuMW9PWwv7ZDmfkrNPTZj8UafeXveyKjpqmkl0sjklaR8RAwfp0W/FbaR+JJYPG7ct1HA+mcL6ist7inayeoayM83Nm14HoQt91trmOBirY5G55SxAH7hZ56fix5HTJVy6pEjw7QwQtfPFExgPhbpH3U2tajdDHFHDGd2t7c1sruYZmYSkwXTqtsIiK0iFB8SkNZHI04Iy13kCpxatXRRVTSHjmMHzXlLa0Cp0c0TXDEoO/UKVdWxtaMDGAsUvCjQ8upqh8eflPiA+6yR8OSGP2dRVB7M5wGY/Kw1gv6LVSMdslFZM10bThxxnGM9yoniRuLxPt1H8BXKhoYaKMNiHTGVUeKRi7yHuGn9groxuI0yFPbNKm6KVpyoqnUnTlCJK05yWjzU6oCk3kZ/kFPq2AFr1FSGZazd38LVrLgwwyNpn+9Bxvt13Ue2plHxRg+hWfPyVPhE5nZuklxJJJJ5krxxDRklazaxpOC0gr5keX+iyKk/JPRuW9xfVE9A0qVUdaoXNLpXDAIwFIro4E1Hkqr5CIiuPAiIgCIiAKlcWD+qk92NKsldUSMJDcgKo3SZtRcCyUvEvswWuDS4YyeYChk+AYadSMJUeI5Ieehw7h4/KzMqg3noHq8fhUoE7QHNREP7grCqpapXOrKdzg7Q5+BgHGcZ3Kn6qujid7JrmiQjO55KxNStsFavczbZW+zm+F/iY7uFip7hDJsx7Sem62LjZW3CUyyzPkeerjnHp2UcOFhG7V7UtA6jYrjZlm725Xg0T268kwBktcN1I0NIZSJJNmDkO6wWi3HQ3W5xiafDnmfVTgAAAAwAt/GwbXdSKqr6R6BjkiIt5AIiIAiIgCIiAxywslGHBRVXYYpZRPG7TKBgOxzHZTKI1sFUnsdYT4dLv9yws4ZrHvy58TRlXFFHtQNCgtwpow17tZHljCxV1lgq3h+t7HgYyCpREqJpaaC8FalslfFvTTscB0JIWxb6KskIbXMLGtOTuDqU6iq9vCe0S7meNAaAAMAcl6iK8iEREAREQH//2Q=="/>
          <p:cNvSpPr>
            <a:spLocks noChangeAspect="1" noChangeArrowheads="1"/>
          </p:cNvSpPr>
          <p:nvPr/>
        </p:nvSpPr>
        <p:spPr bwMode="auto">
          <a:xfrm>
            <a:off x="155575" y="-441325"/>
            <a:ext cx="1228725" cy="885825"/>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86026" name="Picture 10" descr="http://t0.gstatic.com/images?q=tbn:ANd9GcSyQZ9ljRtD_NJSzMSNcybu7SuSaF31lGQYNWCY_oNPN_5ZrnNn"/>
          <p:cNvPicPr>
            <a:picLocks noChangeAspect="1" noChangeArrowheads="1"/>
          </p:cNvPicPr>
          <p:nvPr/>
        </p:nvPicPr>
        <p:blipFill>
          <a:blip r:embed="rId3"/>
          <a:srcRect/>
          <a:stretch>
            <a:fillRect/>
          </a:stretch>
        </p:blipFill>
        <p:spPr bwMode="auto">
          <a:xfrm>
            <a:off x="928662" y="2357430"/>
            <a:ext cx="2543175" cy="1443035"/>
          </a:xfrm>
          <a:prstGeom prst="rect">
            <a:avLst/>
          </a:prstGeom>
          <a:noFill/>
        </p:spPr>
      </p:pic>
      <p:sp>
        <p:nvSpPr>
          <p:cNvPr id="86028" name="AutoShape 12" descr="data:image/jpeg;base64,/9j/4AAQSkZJRgABAQAAAQABAAD/2wBDAAkGBwgHBgkIBwgKCgkLDRYPDQwMDRsUFRAWIB0iIiAdHx8kKDQsJCYxJx8fLT0tMTU3Ojo6Iys/RD84QzQ5Ojf/2wBDAQoKCg0MDRoPDxo3JR8lNzc3Nzc3Nzc3Nzc3Nzc3Nzc3Nzc3Nzc3Nzc3Nzc3Nzc3Nzc3Nzc3Nzc3Nzc3Nzc3Nzf/wAARCABWAHoDASIAAhEBAxEB/8QAGwAAAgIDAQAAAAAAAAAAAAAABAUABgEDBwL/xAA7EAACAQIEBAQEBAUBCQAAAAABAgMEEQAFEiEGEzFBIlFhcRSBkaEHIzLBFUJSsdHwFhckMzRykqLx/8QAGgEAAwEBAQEAAAAAAAAAAAAAAgMEAQUABv/EACoRAAICAQQCAQIGAwAAAAAAAAECABEDBBIhMRNBIgUUMjNCUWGRcaGx/9oADAMBAAIRAxEAPwDkQUX8XXGTsdsTriFgCMIj6k8RxkAm/picwYOpcrrJ4DPHGojuACzWvfofbfGE0OZ6wO4CRa+LBkvBuc5tEJoIEgiYXSSpJUP7AAn7Y95PkkkGbU0uY06yUqSBitw2sjdVt6m2x9cXaN6iNmqOaxe2xv1G1lt5Xtt7+WB3ftLNNp1y8kxD/uvz0IHiqstlNr6Oa6n5eDf7Yr+b5HmuULqzGgmgj1aRKRdCf+4XGO35VmcTU7yT2QRjxXHT/VsV3OeMiZZIaaiilpmurtMLhx7eWAL13HromclVE48CMe1e+LbV0eSZlMSKBKCVjYGlOmM+69vcfe2Fi5LDDXyUsru5VgoRR4ifLpYg9jj3kUyXPgyac/MdxO1upxmOmnqSyU1PNMyi7CNC1ve3TFlg4S1VIaoqQkIb/lAXcjyvew8r74tFBLSUzCnUiKKNToQD5/6vjDkrqVYNC2Qbn4E5ZLFPTtoqYpYmtcLKhU29jjyhtfHTq6emromhflTp/Q63B+vf2xS8+yn4NxPTpanc2t10t5XwS5AxowdToGxLvU2IkILHGdB8sNYOHs0kghqkpddPKoZXWRbb+dzjQ8ZjdkeJwykgi198aXAPc54IMUgFjYYfZDkC10JqKp3WG9lVdi1upv5X2+WAaLJM2qZljp6CYyN0HhB+5x0TL4KrL6Kmgr6RYp1iUBSwYAL2uD7mw88bkcVQMt0WFWe8giyHhvLlVRDSlnvdSWZjcfPGK2gkSEPE0knKNxFcC+1iN7C3p8u+xZqiq3WNowps4ZgADYEksT64z/GKVYKmQhpWRQSEF1IN9xfcgW62xObJ5nWz6LBlSitf4lep6lxWS06L+bIBoCA8wubAf42HfDajTMaGpvJG0qThRqUA6SL3BAPt1HnhRW5zTishqKJ5VIsHUgCxO1xv88OMtziGWnHOfUQdIN+o62J+vrjHYrzUn0H0tVLsGth0P4j2Yzy5dFRjwHWWYk7XF+gt2Fj6XxWqmMwGVKgAOLEb9Rbr7beWC6mt+CyqWaSfmEFNJtbvvt2wFQZ2J6pq+pp+bYBIze4W3f39fphasWN+p1VK4057Pr3NlHl1bXsBDAVUb8x/Cpt13wRVZLWnMaesiqKWKQwrHMmpnDadrghbfp+49b4dUk9RmkIjpklqLbtHDHqKnsfb54RVmbR5fz4KxZ4Z1YflMgjZb+5PUYcorqS5SMh+XrmbZMrnlYjnLpGxKM21/ljdLw5Xzsy0hphGD42kk0AH6X88CZpmjvRRVcExtVt8OZQoBbr1H7+nrjHDtTXUdbJTTBisy3Ulrs/cE+hud/UYDJuVCV7iX1iVe4Q6LhqqW7NW5cZQPCvMJHtumMcRU06ZehzakV6cLb4qGUEFhva/W9r9RvYYOknrJi/w9Kjcq3MkEAIQXtdiB0v/AK2wZSZSnGWRVtPUZisMkYPIjjARTKAdLPbsD2xNhy5HYbupz9Xqg6bVPMpkOf1vJ+DSMfDM66FKA2UWtZh7jtjYc+rlJUCn223a+C3/AA3qkMctfmDxpf8A4iyFj4ehWxsRsOtrdb7Yw/CGUM7N/Fwbm9zcE/RsUZFwXyZyG0+RTR/7HaRGJ1+GTVMTZAhsST0w44tKZXRU1LmMkCV0kZcuRqUkEbDYb72ufXCmSlr6N4naKSOQ+NDqUlSD5fthHmjZnxVXx0KTwVFVDrOuxUovRtRF7i9tgL3wOAAXuHM+gH5iseppraVKq8fPJnCF9Mki6RYdQb2wFlOQjMp0esrE5OkMsUDam0m2/p18u3bDLMeB0KolHmkj7WcS0+nxefXp98V0ZdmnDsypOgliO4lguV3+QI+mKG/Cdncz6lny+MDGCB+8eJwVQy1Eaw1UkjIRrvZ7G/h2sOvf++Dl4TR20LVFQOyRAWPp4iMIuH83nHEEE0WoU6OvNOo6SOtm8/bHUMuamryJFpIVjIudKGwHyOAQOeH7k2gyHGhyP/crkfC2WwKqVLyyoSCeaEe57bW2/wDmPUGTUMlQkMlGhpg2nkr+WQex1C/2GLjX5RC0TyU+mJUFmjY7H69Oo64W0lPJzwrxFSviWQrsbdj/AJxhQTp+RMo3k8wrhp8opmkoaGkqF+Hn13RmPi2/U3U+W/YY8ccUVBn95jHDDWQJoV5YxIWAP6SNvM2N/rhDw3Uvavg5XwrmrkeYb+JmN/F52Fhb0w3R9LWuAo/pjDE/Uj+2MAI9yf7UFt5MpU+RZg9HJDDCqMt+WygIo3Hqbd7+2D+DuFpajMaqPOpkpwIAVeNw/MY7CxO4AAvtbrgviDKKvM4GjhzGWElr6WsV026WAH9zhZXU2c5ZQ0rUOuQKuiSKIBluB1t3HrscFfFRWX6biNkWCZaFWp4WqKajyl4qn42XTKWd1cWUm++q+wt13OMVdS0+dU1ZJHJ8CselwkwF2Dd9J6b74qtDnUxkhkzejAr01CJil3TytfoTi4ZFWIrVBz2mpwkqEK2xLXtcsR/NYAXudh1wplN2IpcXhUHbfFfzCsxq6+npafOcjhkkjqI15MRGrQDa/Y2Ft+vphUnFOVaF+LoojUW/NK0MZBbvYkb74312cnhLkCCoMuXTELFFsOSB522C7i1vMbYEm4eyqumesFdTIKhjKF1Ntq3t+r1wO8D1BJxgAMtj0ZoZXRLu7IB3HT6g42Zc1JBmozCExGqaNoncfqYHTuT1J8IsThdWyNy7RNYlg2xtspBsfpisRxVUOdpJMpMbTnYHZhf39cUdcidZcgzAq4nQaySGHlySm3NYAb2G/a3TA8WgBjMoZQbAGzbexGBsypWzfI5abL/DqZTG811EdiDvceQNrXwbX0ZTKCecVnchS2kqqG36rntt3wk5kur5mOxU1fEq/EXE5pI5aOnpVUaGKtYKB62A3+eNmRcRV+W0cT5MEjiqnBnYpsDcAtbGybhqGUJPnBaoeQC2iQhFv6rY9/TBE1DQZRRLPQ0+iidyixEswDWuTdiT2P09hhzIQu73J8luar4yzzZsuZZZUZllbLVSxSATqZQvMVf5lH6QfTa/ywizXPaTx8vmxs38pRrH7YqxzCopqkcmloEpZCOayoSSvXeze9h59sep8wnYwwvDAJ5LBg8NtJ9D5bj2scZbkcSD7nFj5v8A1GlBnsSUs8j8sVBl1WK267XP0G/l7Y1tmmdM2qm/Mi/qRBb2874EyilgzCQyVaIxUBghQJqvv067W++LEtRyANohEosF07Ae3zx6j7nV0+oDoGWKJM6zeN21IyQqu7yIBv64UycR1k04jjEkkrWWNU2JbfYWPpi1moSupi9IitBPdWdltdehCg/PrhTRUdNlfE9NVvAUimgMYtusUnnbsCO+w9sMxqCaMXq8j+P4GjGsXB2Z1MFNPV1UbOSGkuSQNjtfz6b9BsB0wvztc4y6KaneNJGmkIWRHCoFttsehte/cjHS6SrpIaNpqqojSFRu7OAo+uOdcRVQ4kzYU1PFNHlsF5GnkQoszDoFv29f26ubHjriR6d8jNtJ/ueqahhqcgil4irualJrBSkJZmRgLoT1PQdBfbCs8ecK0x5EfDLFIvApKC5A2HU3+uGn8SFBBy5YpY4WT8vT4AOu4tsemGcNVQGFC0tPcqL3G+EriFfKUHRuwsNUQtnk1WuoGlYA9OSp9sa0r6geI6NQO4VQoP0xjNOD67Ly8lC5qEAsA1g1vK42P2xXp8wqaKXTUwMjX6N4SflifxAjiLGUS/DiSV6M02WzDLqpm3qDCZSVt+kG/h3vuAeuF5rq2GdI6jiqoE7nflq7H6Fh98U7+OgMCYGFt7Bwbn1xJa9a51qKdvh6uxVgwJBW97jY2t13HS/lh2NCq7aiXIY2DLnmmZy1NQ3wlTaAxoruFCmdx+p2C7b7bAdvXAMVVToypPMNCgtp3II+WE9IY4QXqq+GS58K6rWPzPlgtcyy+OVTI0TG9wNFxb3wvIWduZQhpajH8pfylIVGF9arsCb228remElTRVNQphhp05ZQh3BAuNxYX8Q3I7efsN7ZxCob4aEAE9P0gY0vmtQSWjkRd7FAN/LGpvXkCKy40yCmiyCgzWhYBYSS/Rw422ta5PkMN8rjmWuibNJJPho90EkgbW3qLnbe+PNJmcRnRJJhpDEyX30qAe3YXtvhjxBRSyCCXL0jlQR+NUIuT54J2axcbpgFGy+I9NQiJzVkjEZUAuT4SPfCuqzmka5MjwrGP1AWO509wcIFyzOpaK0UBhiAuDIwF272GPK8M5m9NJLO+plswiQ3vvfc/tjwZfZjWejQ5MfZcMtflzRQpFK4uxYKD77d7eXnht8bS01viJFjD3Ku1rAqCTf6HHOJFrNo3gn9fy2N/fbfDzIUFZmcbZyKgUlODLrkFhI/k19wPL27Y2p58qIvHJj3L8ioc2pJWSpqZahY2qdnHLhBJYRgHr2HW59MP48h4RSNUkWRnUAMzTSgk+ZAa1/bbFUzDNafPasUq1PggJkNQgIJFxpDL3sb22v1xDExJIzuGx86SX/GALleDJxlc/qInaZKGCYG62B8sLKzhPLq1Ck4LIf5SoIxMTAXIrMQ1f4T5DU3aGNo36Gzsot7LbAafhbl9CZJImu7o0dmkcizCx64mJg97V3PKflKzXfhdMZLpmkaEecRb9xgYfh8lO1qrOJGtcWipQN/csf7YmJgy7BYztoTTcMZLSMGnnzOpsd11pGpPyF/vg2j/wBmaZ9EHD0Mjk31VTNMf/YkD5DExMT+Rz7lCY1I5lmjrZKyjlo/gaCOlmiaNlSMDwkWO1vXC6PhfLaeIRoktwoW4kYf2OJiYQ7Mfcqx41XoQKfhiMteCokRf6S7H98ReGQF1PWz2H9LHExMK3GFQuZl4fQp+XW1SsOpLDfAw4cZ1IOYT3PoMTExu4zCBU0UfBpp2kNLVKskm7MyE3998ejwlXX/AOtg/wDBv84mJgvIx7MQVUdCf//Z"/>
          <p:cNvSpPr>
            <a:spLocks noChangeAspect="1" noChangeArrowheads="1"/>
          </p:cNvSpPr>
          <p:nvPr/>
        </p:nvSpPr>
        <p:spPr bwMode="auto">
          <a:xfrm>
            <a:off x="155575" y="-411163"/>
            <a:ext cx="1162050" cy="81915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86030" name="Picture 14" descr="http://t3.gstatic.com/images?q=tbn:ANd9GcQd2x0RWpi3nS__vh3WJRT59PdWYIMP1eQaTyNVCbPwSVMXNPFA"/>
          <p:cNvPicPr>
            <a:picLocks noChangeAspect="1" noChangeArrowheads="1"/>
          </p:cNvPicPr>
          <p:nvPr/>
        </p:nvPicPr>
        <p:blipFill>
          <a:blip r:embed="rId4"/>
          <a:srcRect/>
          <a:stretch>
            <a:fillRect/>
          </a:stretch>
        </p:blipFill>
        <p:spPr bwMode="auto">
          <a:xfrm>
            <a:off x="5286380" y="5214950"/>
            <a:ext cx="3000396" cy="1643050"/>
          </a:xfrm>
          <a:prstGeom prst="rect">
            <a:avLst/>
          </a:prstGeom>
          <a:noFill/>
        </p:spPr>
      </p:pic>
      <p:sp>
        <p:nvSpPr>
          <p:cNvPr id="86032" name="AutoShape 16" descr="data:image/jpeg;base64,/9j/4AAQSkZJRgABAQAAAQABAAD/2wBDAAkGBwgHBgkIBwgKCgkLDRYPDQwMDRsUFRAWIB0iIiAdHx8kKDQsJCYxJx8fLT0tMTU3Ojo6Iys/RD84QzQ5Ojf/2wBDAQoKCg0MDRoPDxo3JR8lNzc3Nzc3Nzc3Nzc3Nzc3Nzc3Nzc3Nzc3Nzc3Nzc3Nzc3Nzc3Nzc3Nzc3Nzc3Nzc3Nzf/wAARCABYAHkDASIAAhEBAxEB/8QAHAAAAgMBAQEBAAAAAAAAAAAABQYDBAcAAQII/8QAQRAAAQMDAgQDBAUJBwUAAAAAAQIDBAAFERIhBjFBURMiYRRxgZEVMqGx0QcWI0JSU5Lh8CUzVFWTwdJEYoLi8f/EABkBAAMBAQEAAAAAAAAAAAAAAAMEBQIGAf/EACsRAAICAgEDAgUEAwAAAAAAAAECAAMEESESMUEFEyJRYXHwFIGhwTJDsf/aAAwDAQACEQMRAD8At3hxslC33fELpOVIXkjfmSQc9aHTJ8YFvw2vKPqKV09KWpk50ulOD5cIGewqK2zW5FwisS1KDCnk6wDjbO+/Sg6G+qC5A14mo8AcTn6VRblqPgvHSlHMIV0Ppn5Vp4IPWswfmITDZYtpMeMkYKWcI+eOfxqvCkTGXFeDNU22gZVvsKwckDxB++B4mquOobTqWoJHcmqT92hs/Wcztnas/u1+lW5Ec3FDsiM/5G31M5C143TscgjH2ehqi5drO4tLcpLjC1DIHtC0KI5ZAJPrSd+ZcDpF1Hamo/27/YRo4g4xjlpbFtlBuQjBcBHmAPLG2KGcH8Xv/SzVquksylySQ0sYOkgE8/XFBZfDcCbGX7PJmsuh5WX3FNqzskFvfSDjTnnkEnvUP5PeHoiLuLgJbEsRMkuJeCzrUMABKcgbZJ8xOwrz9UUX3bDoDvKgfBNBVFJP2/uaZcr85Eb8dmEp6OD9cKGVDuBzx60BvvH8VqM0i2utJecTrX4+UlCfQY3P4ip7rcmVuFKE7JGNQ2+VIPEHC9ulsRAm4CK54mlbiiMuqVgDdRAyTjtvSmJ6wbrSjcAniK5GIwx+pV0fnB134lbkzVuyHlSk9A6NWdt9iSB8K1z8nl2N54bamuPFxxbiwQf1dJ04A7bZ+NZAjhO3Rse0tXCSjJBcLqdCf/Jvbn3NSsy2LPlNsYjsPgYSU5K1ZPLX+Jqit/Sx1syLUCj6PczfVvtIOFuISfVQFfWxG3KsGculzkQm25ER7z5KlpWMkHlgdffXcNcQ3/xTbOHHVlxLeopfWClKQoZUrVy542wd6IuXzyJ0h9IsWoWFgON8+Jt0pvO9U/B9Kjk8RWmM2kSZ7KXNO6QcknsB/tS/+f0H/Lp38KP+VOjIQDvIxZR3MV+NuDXIilS7f4JZWoBDZcAUT2APP+s96UDZ7aqWGfGcbeSQVthQVkDmKa7VaPyiz1ve2OMWdpxGS46EKWr/ALQE5UPXJHxpQc4evFh4kjrvTH947pMto62snYZV0ySB5gD76UtLMfhOv7i7F2PbUe5z8Jp9LcFvSFjzjV5T2wOlQtl9wOeCwt4kJSoJSSAQdice6gswLhukOeZGfNjfGf8AY0yNvKi2KI2lQCnv0q98E55fZikLbugb8w2FhHKs6d6ize7sWpSil15ZZ2LbiQG0kgHIHPJ35/CugS2nrezMkeEZRBfUtB0uJa1ANthQ3BWrzHsBVqBDtl3ucuZPQ84lkpQ60FANu6Rkatsk79DyGK9vcdd8c8C3sMokZGkp0tgJHQ+g370H9TWGBI0f+To8HBNNpaw7A4B+kVVSoS57bsiOlIZJUlTICNJJycAYBH20/cKxJkCE4IdtcRDWoq8YFIBVjHIkE8uYzQa18BCJL8XiiQkW7wzhcJ3J8TbAJKdhz+IFPKrlbLa1EXEW65b0pDZTnIBTuSfU7591ZvFeTVoNsfeFybKuseyv3+RgFMl6dK9ljsOqlHJDOPMQOvbHryqjItcpF3ZRe4rDjaSFoa8YLwemQk7EH79jzpivF/iyUNJbeTEcfKGm1NhIXhShnHX3j0z0qDiOFYLhCdbiRdUyS2GiS4oKwCd+eM89+fIVnHxKquQefztEsq621OgDUzLiuKxbZD6LY2uOz4uXmsnYnkd98cvmKE22Qsk+bJG4osl+L4DlumuFa23Fsl0r1kb8snfGRtzxilOFJVFe84OdwUmq6LsH5znXQ9W/Imix5a7wr+ycPOOqCXATpLJ66gd9I38wyNunKmzhN602h+dFiOuSZatAffwhKVKTnZOxOx71lVsfVFDEq3uhEwFRUjOzmDnT78f1tTjcVNwojN3tisQpC9K0Dm0v/iTy7HbtSl9bJ/j5nS/rWyqhXbzr+fvGufbJNyakrjyIyEAagl86SrOduR7dqWfoOX/g4n+qPwpmiW26SrMxLcbDfiDUlKvrKB9OlUfoW6ftI/hX+NLo5UaMlX4O3JqHEKfTUt5zxVS1BWdtKsY/lXj92ZWy5GuSpTqXE6dafMd+22ftxSxbZZcQUKbCVE9T0qxPc8COorUkhac46elMvyOIiilW5lV62Q1uSExZRdJaWtT7i9tQISG9PMEqUNznrvV/iV51bymYSVvKSnQhtI7bfKg1qcZkRLrNZdbWsBlUhKiMIKFgjBO++nJAzv6VWuvE8xE+TBth1+LgLCEFSlAb474pZ6D1qD+86z0wh92NoHt8p9zXnLRbW22kFzVkqKd8rO53G3Or3BU1LqRJ1Df+8V69hSlKvZcGNHhLGygDz94o3wnJtsG0rUVLXILq1qS59RKeY0450O/F6qiPJlC6vqYBTsR5m39hCC26oaV+UJWoAK9Nzjelnhu7ROF46hJYVKlKcUpJfUrQyjOyUJx05ajQ4yo85udcgtbTTKdLODgFZHTO/Ue4ZoIbgHAXHoqXNsBZBI+VFwMFalO+Se85z1G/ps9qvjXfXmaZIvkDiWLrUw3HKM4ZcwQv1SruM9N6W40RpNsek3aQXS86ossKcUnSkHZRIPMmlVLynFhxClIwRsRsB6VHcbu+1LbcaWVJQMA42GOv9dqZfGK7KH8+k1gXVs4W4fn1nlzsjLaH3ramQwWx5mpAUA5jfKSR79iaETIuixCVpIeU4PNgcsY++ikniCW5GJKdlAguEbb1Hb0iZwwtpwLPmLaFBOfOnB+4incUsQQ0x6lj1VuDX5kCsJkxPBwnDjZGO22a1Lh2DrirZDaS1MzHe1kYbGCUqA5Z1Eb/ACrJoK8JhOOjBZWErB6YOPuxWy8NS4bwRAK8yg4HEt7gqwocu+McqFmHkQWLWzAkDtI7PxpqtqIkxQDrGW1DPIg4I+yrP5yRf3qayKa4G+IbktmQW0qlvLCcZx+kVt9lFNcj9w//AAGkbMY9XBlWlepAwHeXnJRbecAB0pUcqzjFW4Yfu6ChaimKM5czz9340NsvDM2bHbcuC3A2fMptR3UPWjF3YuyWPZ4DCQ2BjyrGofCiWaU9IPMjnGufhVJ/aSWGNZpNzuFlitKQmVCLJdSebm5BJPMjfH/ygXCt+u3CV5nsv25x5/Ult91EclSQknAO2cHOfXY71Pa4E6IhLrYLam1+Jk/W1DfJpokn25wXq2Kzc2hpkQz/ANQkfrDOwV9/I8gaOydKabkGZdX9sp5EI/Slh4tY8G6w47iiNOrThaD6KHmHzpE4w4OmcPRlzLW85Lt25VkfpGR3OOY9dsde9aXZ5XDfEzSVPsNtSwSCpP6NSVDmMg5z6Gib9ok29JMZRmRurSvrgfcf650irtW2vHygasm+g7Qz88W7xJMBRdcUhrxCWyk8889u239YqT2lSCW8akjY47fjTvxlwOxJSqdw1pbUM64mdIUepT0Se4+7rmTYf9q9mWHEulegpwc5zjGO9Va7EsXazxG91+O5MNIlttpUk4wfjVy0JTPEmOlKNBR5zjY88CjFq4YgBpkzo05shJ8RTmDv7iBgfGqsxdvtocjw2nWwpOF61YJyN+WR8QaWttDL0r3nR43pFiN1lhx+d4Nj2G6SYaWnnCzHyQ2FDVlIPPGQAPxqg5HnwJpixEqc8fypCkBRPqME4I3PP31JJlz5r75M1RDLfiZJI8owOnwr5grlTIzi1SAgNOJ/TPKIAJyMZAJ3FFUso3xIgbItyglx4B0QPAEkdixIwaaWt1K3FJU4pKkq3zuR0xjt86aeCIIFwdvAkKDEJpQbCs5W8pJ8ucdEk596e9C7HZZVxecZbkMtpKSHlr+olOxIT+0ojBA+eOdHrm+tcWFBscZRgxitBU2B5zyIUevXJ6mhszNx3lbKavGrYINE/L88wpwvwbDkR/a7shmRNDhUsoVtuc4I+3fvTn7FG/YTWa2jiB+NGebYhFCUqJJbSlBVnc4VzPPPyFE/pW4/5IP9f/1pkZaAcrIBvbtuV3JkidIWVTERmU/V7H0Aq2YziISXy4rxVHIWTjI70C/OgqQENBtkDqkbmo5N4ecGPFKsjbNSCp8zuQxVtg8fKWZdyc0rS0vQ7gp1owT78HIpRk3O7RZaZK5ZStJ2AI39NgKvvP6QpSdiTyqfh2DbLlOeYuCAHSjWhwqwDuBg+v8AOmsVukFWPwyf6rje6BbWPiEtQL/HvExt97MCWdDa5DKBhWABlaRjV7+fTYU5cO/lAXCkCFcVB5rUUtuZ2WO4PQ+hoC/wrESnDKQg/qjHP3GgEu1SojupAKgDnChmjNjrYOtDsSG9Q3qwaaaDxperc9Edulud8N9ganBnAdTtsR354Pp61mc+9tCcibFjsuLWObiP1h1B6GvI8yVBfSvwyUpWFaCkKBwexqZ6+MPOul61w9Li9eDFHP3Cs10lBojc8x6zj2+4rcz26cSSJDACLjMwrBXEdUTpPorkU/bQpxTctWqU+UJDZIOckq6YFFbjxBaX3ypq0xG0AZShuKEhJxvge+ra+JVuobfjR2oqQ0Enw2Ut8ts+UZrQQ74WPH1AtSamP8wRCsF3krMiPGcaTo06n0eElaVDurAI+fSjiuH7bbkNv3Sch5KkhS2mFHQVDYgqIBPLkB8aqu3qRckDE5CnW0aUqUrKsdOdLpXJcfdQ84t1QVghSs59B6Vs12Ec8RKzMVWLoNE9zGyTfPpNXslvbEKFoOEtBSSNt9IxnGfXNE4UyLFsyoLJdeDSMheyVK3yduoz/P1WIniLilCXFRUhI1aVAZ+ParMZQjjXKe3SNlE7E9yOooDdSjSydZezHZh9ppLZYflpb0oAWlttedSjyHTPSrn0rM/ZjfbS2zNCkeGgIU80D4ZAOnGO3MmofEl/45z5D8KAKovtj3i2h3zZzVlMnAHmPvrq6mmUGdktjAieqkZPcmmZrhZYt7ctt8tyiEk53AJ6V1dW60XpY/SK52TYoGjHVqEzAtTKn5Drx0ku6sbHuBj30DducRbi2lODKDpIXy+f411dU5SUJZDqA9OufKZku+IfWROMwXgdyFfshOr7qrqsLD7SnWClaU5zgbg9iOhrq6qeLe1x00a9Rwa8akWITuJzkFg3PQpagzqGdCfMe+3emN6JBYihTKfCjjmHFFZ3OPfXV1eOT1d5zVuww1ALNlcSlTqQSwnkVpAJ9QO1XosVIdU0lhMp7Rk6xlSB0O29dXV51sSYPqO5K82y222swQBggOtuEKRnmd+tDHobbSi6H0+HsdasqUfTtmurqHs7mASWl2dLcbQ25HjqWHMjWpvIxj7zQbz/ALtX8Jrq6m1QAQ4Qan//2Q=="/>
          <p:cNvSpPr>
            <a:spLocks noChangeAspect="1" noChangeArrowheads="1"/>
          </p:cNvSpPr>
          <p:nvPr/>
        </p:nvSpPr>
        <p:spPr bwMode="auto">
          <a:xfrm>
            <a:off x="155575" y="-417513"/>
            <a:ext cx="1152525" cy="8382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86034" name="Picture 18" descr="http://1.bp.blogspot.com/_uqBx13aymCE/TFljrG2xOyI/AAAAAAAADuM/wxT7SpU8XKg/s1600/Iron-rich-vegetables.jpg"/>
          <p:cNvPicPr>
            <a:picLocks noChangeAspect="1" noChangeArrowheads="1"/>
          </p:cNvPicPr>
          <p:nvPr/>
        </p:nvPicPr>
        <p:blipFill>
          <a:blip r:embed="rId5"/>
          <a:srcRect/>
          <a:stretch>
            <a:fillRect/>
          </a:stretch>
        </p:blipFill>
        <p:spPr bwMode="auto">
          <a:xfrm>
            <a:off x="928662" y="5286388"/>
            <a:ext cx="4214842" cy="1571612"/>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1"/>
          <p:cNvSpPr>
            <a:spLocks noChangeArrowheads="1"/>
          </p:cNvSpPr>
          <p:nvPr/>
        </p:nvSpPr>
        <p:spPr bwMode="auto">
          <a:xfrm>
            <a:off x="0" y="0"/>
            <a:ext cx="91440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sng"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Overall diet</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b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b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Fewer than 2% of adolescents consume enough fruits and vegetables. Intake of fruits and vegetables should total 3.5-6.5 cups per day. Adolescents should have 3 cups of skim/fat free milk per day. Sugar-sweetened drinks should be avoided as they displace more nutrient rich sources from the diet and 500 kcal per day of sugar-sweetened drinks is equal to 50 pounds per year. The AAP recommends limiting fast food consumption as a way to prevent obesity. </a:t>
            </a:r>
            <a:endParaRPr kumimoji="0" lang="en-US" sz="2800" b="0" i="0" u="none" strike="noStrike" cap="none" normalizeH="0" baseline="0" dirty="0" smtClean="0">
              <a:ln>
                <a:noFill/>
              </a:ln>
              <a:solidFill>
                <a:srgbClr val="FF0000"/>
              </a:solidFill>
              <a:effectLst/>
              <a:latin typeface="Arial" pitchFamily="34" charset="0"/>
              <a:cs typeface="Arial" pitchFamily="34" charset="0"/>
            </a:endParaRPr>
          </a:p>
        </p:txBody>
      </p:sp>
      <p:pic>
        <p:nvPicPr>
          <p:cNvPr id="27650" name="Picture 2" descr="http://t1.gstatic.com/images?q=tbn:ANd9GcSV02weGVx2vt31f17LPxTlVCJ1xFcd8vGbiP_2brq4m785rCjI"/>
          <p:cNvPicPr>
            <a:picLocks noChangeAspect="1" noChangeArrowheads="1"/>
          </p:cNvPicPr>
          <p:nvPr/>
        </p:nvPicPr>
        <p:blipFill>
          <a:blip r:embed="rId2"/>
          <a:srcRect/>
          <a:stretch>
            <a:fillRect/>
          </a:stretch>
        </p:blipFill>
        <p:spPr bwMode="auto">
          <a:xfrm>
            <a:off x="2786050" y="4214818"/>
            <a:ext cx="2571768" cy="2643182"/>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0" y="0"/>
            <a:ext cx="9144000" cy="7540526"/>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nchor="ctr">
            <a:spAutoFit/>
          </a:bodyPr>
          <a:lstStyle/>
          <a:p>
            <a:pPr algn="ctr"/>
            <a:r>
              <a:rPr lang="en-US" sz="3600" b="1" dirty="0">
                <a:solidFill>
                  <a:srgbClr val="66FFFF"/>
                </a:solidFill>
              </a:rPr>
              <a:t>TIME MANAGEMENT</a:t>
            </a:r>
          </a:p>
          <a:p>
            <a:pPr algn="ctr"/>
            <a:endParaRPr lang="en-US" sz="2800" b="1" dirty="0"/>
          </a:p>
          <a:p>
            <a:pPr algn="ctr"/>
            <a:endParaRPr lang="en-US" sz="2800" dirty="0"/>
          </a:p>
          <a:p>
            <a:pPr>
              <a:buFontTx/>
              <a:buChar char="•"/>
            </a:pPr>
            <a:r>
              <a:rPr lang="en-US" sz="2800" dirty="0"/>
              <a:t> In this universe of abundant time, our time is still finite. God has allotted equal time to wealthiest and to the poorest, leaders and their followers, presidents and commoners.</a:t>
            </a:r>
          </a:p>
          <a:p>
            <a:endParaRPr lang="en-US" sz="2800" dirty="0"/>
          </a:p>
          <a:p>
            <a:pPr>
              <a:buFontTx/>
              <a:buChar char="•"/>
            </a:pPr>
            <a:r>
              <a:rPr lang="en-US" sz="2800" dirty="0"/>
              <a:t> Benjamin Franklin said ‘Time is money’. This is an under-statement. In fact, time is more than money. While money can be saved, time can not be saved for the future. </a:t>
            </a:r>
          </a:p>
          <a:p>
            <a:pPr>
              <a:buFontTx/>
              <a:buChar char="•"/>
            </a:pPr>
            <a:endParaRPr lang="en-US" sz="2800" dirty="0"/>
          </a:p>
          <a:p>
            <a:pPr>
              <a:buFontTx/>
              <a:buChar char="•"/>
            </a:pPr>
            <a:r>
              <a:rPr lang="en-US" sz="2800" dirty="0"/>
              <a:t>As we go up in our life the demand for our time would keep on increasing; however, its supply would be static</a:t>
            </a:r>
            <a:r>
              <a:rPr lang="en-US" sz="2800" dirty="0" smtClean="0"/>
              <a:t>.</a:t>
            </a:r>
          </a:p>
          <a:p>
            <a:pPr>
              <a:buFontTx/>
              <a:buChar char="•"/>
            </a:pPr>
            <a:endParaRPr lang="en-US" sz="2800" dirty="0" smtClean="0"/>
          </a:p>
          <a:p>
            <a:pPr>
              <a:buFontTx/>
              <a:buChar char="•"/>
            </a:pPr>
            <a:endParaRPr lang="en-US" sz="2800" dirty="0" smtClean="0"/>
          </a:p>
          <a:p>
            <a:pPr>
              <a:buFontTx/>
              <a:buChar char="•"/>
            </a:pPr>
            <a:endParaRPr lang="en-US" sz="2800" dirty="0" smtClean="0"/>
          </a:p>
          <a:p>
            <a:pPr>
              <a:buFontTx/>
              <a:buChar char="•"/>
            </a:pPr>
            <a:r>
              <a:rPr lang="en-US" sz="2800" dirty="0" smtClean="0"/>
              <a:t> </a:t>
            </a:r>
            <a:endParaRPr lang="en-US" sz="2800" dirty="0"/>
          </a:p>
        </p:txBody>
      </p:sp>
      <p:pic>
        <p:nvPicPr>
          <p:cNvPr id="3077" name="Picture 5" descr="th_TimeManagement[1]"/>
          <p:cNvPicPr>
            <a:picLocks noChangeAspect="1" noChangeArrowheads="1"/>
          </p:cNvPicPr>
          <p:nvPr/>
        </p:nvPicPr>
        <p:blipFill>
          <a:blip r:embed="rId2"/>
          <a:srcRect/>
          <a:stretch>
            <a:fillRect/>
          </a:stretch>
        </p:blipFill>
        <p:spPr bwMode="auto">
          <a:xfrm>
            <a:off x="609600" y="0"/>
            <a:ext cx="1266825" cy="1428736"/>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Rectangle 4"/>
          <p:cNvSpPr>
            <a:spLocks noChangeArrowheads="1"/>
          </p:cNvSpPr>
          <p:nvPr/>
        </p:nvSpPr>
        <p:spPr bwMode="auto">
          <a:xfrm>
            <a:off x="0" y="0"/>
            <a:ext cx="9144000" cy="6986528"/>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a:spAutoFit/>
          </a:bodyPr>
          <a:lstStyle/>
          <a:p>
            <a:endParaRPr lang="en-US" sz="2800" dirty="0"/>
          </a:p>
          <a:p>
            <a:r>
              <a:rPr lang="en-US" sz="2800" dirty="0"/>
              <a:t>The wealth and income of each one of us may go up and vary from person to person yet the time available to each one of us would remain static and exactly the same. i.e. 24 hours a day. While money lost can be recovered through special efforts, time lost is lost for ever. </a:t>
            </a:r>
          </a:p>
          <a:p>
            <a:endParaRPr lang="en-US" sz="2800" dirty="0"/>
          </a:p>
          <a:p>
            <a:r>
              <a:rPr lang="en-US" sz="2800" dirty="0"/>
              <a:t>Time can multiply money but money cannot multiply time. </a:t>
            </a:r>
          </a:p>
          <a:p>
            <a:r>
              <a:rPr lang="en-US" sz="2800" dirty="0"/>
              <a:t>We can however gain some time with money by delegating some work to others. </a:t>
            </a:r>
          </a:p>
          <a:p>
            <a:endParaRPr lang="en-US" sz="2800" dirty="0"/>
          </a:p>
          <a:p>
            <a:r>
              <a:rPr lang="en-US" sz="2800" dirty="0"/>
              <a:t>Let us therefore, manage our most precious asset in the most prudent way</a:t>
            </a:r>
            <a:r>
              <a:rPr lang="en-US" sz="2800" dirty="0" smtClean="0"/>
              <a:t>.</a:t>
            </a:r>
          </a:p>
          <a:p>
            <a:endParaRPr lang="en-US" sz="2800" dirty="0" smtClean="0"/>
          </a:p>
          <a:p>
            <a:endParaRPr lang="en-US" sz="2800" dirty="0" smtClean="0"/>
          </a:p>
          <a:p>
            <a:endParaRPr lang="en-US" sz="28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Rectangle 4"/>
          <p:cNvSpPr>
            <a:spLocks noChangeArrowheads="1"/>
          </p:cNvSpPr>
          <p:nvPr/>
        </p:nvSpPr>
        <p:spPr bwMode="auto">
          <a:xfrm>
            <a:off x="0" y="0"/>
            <a:ext cx="9144000" cy="1058545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marL="342900" indent="-342900"/>
            <a:r>
              <a:rPr lang="en-US" sz="3600" b="1" dirty="0"/>
              <a:t>We can start managing our time by adopting the following practices</a:t>
            </a:r>
            <a:r>
              <a:rPr lang="en-US" sz="2800" b="1" dirty="0"/>
              <a:t>:</a:t>
            </a:r>
          </a:p>
          <a:p>
            <a:pPr marL="342900" indent="-342900"/>
            <a:endParaRPr lang="en-US" sz="2800" b="1" dirty="0"/>
          </a:p>
          <a:p>
            <a:pPr marL="342900" indent="-342900">
              <a:buFontTx/>
              <a:buChar char="•"/>
            </a:pPr>
            <a:r>
              <a:rPr lang="en-US" sz="2800" dirty="0"/>
              <a:t> Let us focus on results, not on activities.</a:t>
            </a:r>
          </a:p>
          <a:p>
            <a:pPr marL="342900" indent="-342900">
              <a:buFontTx/>
              <a:buChar char="•"/>
            </a:pPr>
            <a:r>
              <a:rPr lang="en-US" sz="2800" dirty="0"/>
              <a:t> Let us plan to do what is important rather than what is urgent most of the time.</a:t>
            </a:r>
          </a:p>
          <a:p>
            <a:pPr marL="342900" indent="-342900">
              <a:buFontTx/>
              <a:buChar char="•"/>
            </a:pPr>
            <a:r>
              <a:rPr lang="en-US" sz="2800" dirty="0"/>
              <a:t> Let us keep a diary and a ‘To Do’ list for each day- in order of priority.</a:t>
            </a:r>
          </a:p>
          <a:p>
            <a:pPr marL="342900" indent="-342900">
              <a:buFontTx/>
              <a:buChar char="•"/>
            </a:pPr>
            <a:r>
              <a:rPr lang="en-US" sz="2800" dirty="0"/>
              <a:t> Let us time our activities.</a:t>
            </a:r>
          </a:p>
          <a:p>
            <a:pPr marL="342900" indent="-342900">
              <a:buFontTx/>
              <a:buChar char="•"/>
            </a:pPr>
            <a:r>
              <a:rPr lang="en-US" sz="2800" dirty="0"/>
              <a:t> Let us learn to complete each job satisfactorily the very first time.</a:t>
            </a:r>
          </a:p>
          <a:p>
            <a:pPr marL="342900" indent="-342900">
              <a:buFontTx/>
              <a:buChar char="•"/>
            </a:pPr>
            <a:r>
              <a:rPr lang="en-US" sz="2800" dirty="0"/>
              <a:t>Let us choose our words judiciously, to be effective communicators. (Miscommunication causes maximum wastage of time).</a:t>
            </a:r>
          </a:p>
          <a:p>
            <a:pPr marL="342900" indent="-342900"/>
            <a:r>
              <a:rPr lang="en-US" sz="2800" dirty="0"/>
              <a:t> </a:t>
            </a:r>
          </a:p>
          <a:p>
            <a:pPr marL="342900" indent="-342900"/>
            <a:endParaRPr lang="en-US" sz="2800" dirty="0"/>
          </a:p>
          <a:p>
            <a:pPr marL="342900" indent="-342900"/>
            <a:endParaRPr lang="en-US" sz="2800" dirty="0"/>
          </a:p>
          <a:p>
            <a:pPr marL="342900" indent="-342900"/>
            <a:endParaRPr lang="en-US" sz="2800" dirty="0"/>
          </a:p>
          <a:p>
            <a:pPr marL="342900" indent="-342900"/>
            <a:endParaRPr lang="en-US" sz="2800" dirty="0"/>
          </a:p>
          <a:p>
            <a:pPr marL="342900" indent="-342900"/>
            <a:endParaRPr lang="en-US" sz="2800" dirty="0"/>
          </a:p>
          <a:p>
            <a:pPr marL="342900" indent="-342900"/>
            <a:endParaRPr lang="en-US" sz="2800" dirty="0"/>
          </a:p>
          <a:p>
            <a:pPr marL="342900" indent="-342900"/>
            <a:endParaRPr lang="en-US" sz="2800" dirty="0"/>
          </a:p>
          <a:p>
            <a:pPr marL="342900" indent="-342900"/>
            <a:endParaRPr lang="en-US" sz="2800" dirty="0"/>
          </a:p>
          <a:p>
            <a:pPr marL="342900" indent="-342900"/>
            <a:endParaRPr lang="en-US" sz="28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Rectangle 4"/>
          <p:cNvSpPr>
            <a:spLocks noChangeArrowheads="1"/>
          </p:cNvSpPr>
          <p:nvPr/>
        </p:nvSpPr>
        <p:spPr bwMode="auto">
          <a:xfrm>
            <a:off x="0" y="0"/>
            <a:ext cx="9448800" cy="7201972"/>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buFontTx/>
              <a:buChar char="•"/>
            </a:pPr>
            <a:r>
              <a:rPr lang="en-US" sz="2800" dirty="0"/>
              <a:t>  Let us write everything in the right place in the very first time.</a:t>
            </a:r>
          </a:p>
          <a:p>
            <a:pPr>
              <a:buFontTx/>
              <a:buChar char="•"/>
            </a:pPr>
            <a:endParaRPr lang="en-US" sz="2800" dirty="0"/>
          </a:p>
          <a:p>
            <a:pPr>
              <a:buFontTx/>
              <a:buChar char="•"/>
            </a:pPr>
            <a:r>
              <a:rPr lang="en-US" sz="2800" dirty="0"/>
              <a:t>  Let us have a place for everything and let’s make its place closet to where it is used. </a:t>
            </a:r>
          </a:p>
          <a:p>
            <a:pPr>
              <a:buFontTx/>
              <a:buChar char="•"/>
            </a:pPr>
            <a:endParaRPr lang="en-US" sz="2800" dirty="0"/>
          </a:p>
          <a:p>
            <a:pPr>
              <a:buFontTx/>
              <a:buChar char="•"/>
            </a:pPr>
            <a:r>
              <a:rPr lang="en-US" sz="2800" dirty="0"/>
              <a:t>  Let us label everything.</a:t>
            </a:r>
          </a:p>
          <a:p>
            <a:pPr>
              <a:buFontTx/>
              <a:buChar char="•"/>
            </a:pPr>
            <a:endParaRPr lang="en-US" sz="2800" dirty="0"/>
          </a:p>
          <a:p>
            <a:pPr>
              <a:buFontTx/>
              <a:buChar char="•"/>
            </a:pPr>
            <a:r>
              <a:rPr lang="en-US" sz="2800" dirty="0"/>
              <a:t>  Let us have a very efficient filling system for all our papers and   records.</a:t>
            </a:r>
          </a:p>
          <a:p>
            <a:pPr>
              <a:buFontTx/>
              <a:buChar char="•"/>
            </a:pPr>
            <a:r>
              <a:rPr lang="en-US" sz="2800" dirty="0"/>
              <a:t>  Let us learn  to delegate effectively all the work which can be done by others.</a:t>
            </a:r>
          </a:p>
          <a:p>
            <a:pPr>
              <a:buFontTx/>
              <a:buChar char="•"/>
            </a:pPr>
            <a:endParaRPr lang="en-US" sz="2800" dirty="0"/>
          </a:p>
          <a:p>
            <a:pPr>
              <a:buFontTx/>
              <a:buChar char="•"/>
            </a:pPr>
            <a:r>
              <a:rPr lang="en-US" sz="2800" dirty="0"/>
              <a:t>  Let us to learn to say ‘no’ without offending people</a:t>
            </a:r>
            <a:r>
              <a:rPr lang="en-US" sz="2800" dirty="0" smtClean="0"/>
              <a:t>.</a:t>
            </a:r>
          </a:p>
          <a:p>
            <a:pPr>
              <a:buFontTx/>
              <a:buChar char="•"/>
            </a:pPr>
            <a:endParaRPr lang="en-US" sz="2800" dirty="0"/>
          </a:p>
          <a:p>
            <a:endParaRPr lang="en-US" sz="2800" dirty="0"/>
          </a:p>
          <a:p>
            <a:pPr>
              <a:spcBef>
                <a:spcPct val="50000"/>
              </a:spcBef>
            </a:pPr>
            <a:endParaRPr lang="en-US" sz="2800" dirty="0"/>
          </a:p>
        </p:txBody>
      </p:sp>
      <p:pic>
        <p:nvPicPr>
          <p:cNvPr id="79878" name="Picture 6" descr="images[38]"/>
          <p:cNvPicPr>
            <a:picLocks noChangeAspect="1" noChangeArrowheads="1"/>
          </p:cNvPicPr>
          <p:nvPr/>
        </p:nvPicPr>
        <p:blipFill>
          <a:blip r:embed="rId2"/>
          <a:srcRect/>
          <a:stretch>
            <a:fillRect/>
          </a:stretch>
        </p:blipFill>
        <p:spPr bwMode="auto">
          <a:xfrm>
            <a:off x="5791200" y="1600200"/>
            <a:ext cx="1752600" cy="14478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540526"/>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just"/>
            <a:r>
              <a:rPr lang="en-US" sz="4400" dirty="0" smtClean="0">
                <a:solidFill>
                  <a:srgbClr val="FF0000"/>
                </a:solidFill>
              </a:rPr>
              <a:t>	</a:t>
            </a:r>
          </a:p>
          <a:p>
            <a:pPr algn="just"/>
            <a:r>
              <a:rPr lang="en-US" sz="4400" dirty="0" smtClean="0">
                <a:solidFill>
                  <a:srgbClr val="FF0000"/>
                </a:solidFill>
              </a:rPr>
              <a:t>	It is a holistic field that aims to develop women personally and professionally.</a:t>
            </a:r>
          </a:p>
          <a:p>
            <a:pPr algn="just"/>
            <a:endParaRPr lang="en-US" sz="4400" dirty="0" smtClean="0">
              <a:solidFill>
                <a:srgbClr val="FF0000"/>
              </a:solidFill>
            </a:endParaRPr>
          </a:p>
          <a:p>
            <a:pPr algn="just"/>
            <a:r>
              <a:rPr lang="en-US" sz="4400" dirty="0" smtClean="0">
                <a:solidFill>
                  <a:srgbClr val="FF0000"/>
                </a:solidFill>
              </a:rPr>
              <a:t>	The goal of Home Science is to enable students to be successful homemaker, entrepreneurs and educationist.</a:t>
            </a:r>
          </a:p>
          <a:p>
            <a:pPr algn="just"/>
            <a:endParaRPr lang="en-US" sz="4400" dirty="0" smtClean="0">
              <a:solidFill>
                <a:srgbClr val="FF0000"/>
              </a:solidFill>
            </a:endParaRPr>
          </a:p>
          <a:p>
            <a:pPr algn="just"/>
            <a:endParaRPr lang="en-IN" sz="4400" dirty="0">
              <a:solidFill>
                <a:srgbClr val="FF000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Rectangle 4"/>
          <p:cNvSpPr>
            <a:spLocks noChangeArrowheads="1"/>
          </p:cNvSpPr>
          <p:nvPr/>
        </p:nvSpPr>
        <p:spPr bwMode="auto">
          <a:xfrm>
            <a:off x="0" y="-466725"/>
            <a:ext cx="9144000" cy="740251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spAutoFit/>
          </a:bodyPr>
          <a:lstStyle/>
          <a:p>
            <a:pPr algn="ctr"/>
            <a:endParaRPr lang="en-US" sz="3200" b="1" u="sng" dirty="0"/>
          </a:p>
          <a:p>
            <a:pPr algn="ctr"/>
            <a:r>
              <a:rPr lang="en-US" sz="3200" b="1" u="sng" dirty="0">
                <a:solidFill>
                  <a:srgbClr val="99FF33"/>
                </a:solidFill>
              </a:rPr>
              <a:t>Let Us Manage Our Lives Through Time Management</a:t>
            </a:r>
          </a:p>
          <a:p>
            <a:pPr algn="ctr"/>
            <a:endParaRPr lang="en-US" sz="3200" dirty="0">
              <a:solidFill>
                <a:srgbClr val="99FF33"/>
              </a:solidFill>
            </a:endParaRPr>
          </a:p>
          <a:p>
            <a:pPr>
              <a:buFontTx/>
              <a:buChar char="•"/>
            </a:pPr>
            <a:r>
              <a:rPr lang="en-US" sz="3200" dirty="0"/>
              <a:t> Since time management is life management, managing time is as complex as life itself.</a:t>
            </a:r>
          </a:p>
          <a:p>
            <a:endParaRPr lang="en-US" sz="3200" dirty="0"/>
          </a:p>
          <a:p>
            <a:pPr>
              <a:buFontTx/>
              <a:buChar char="•"/>
            </a:pPr>
            <a:r>
              <a:rPr lang="en-US" sz="3200" dirty="0"/>
              <a:t> To realize the value of one year: Ask the student failed his final exam.</a:t>
            </a:r>
          </a:p>
          <a:p>
            <a:endParaRPr lang="en-US" sz="3200" dirty="0"/>
          </a:p>
          <a:p>
            <a:pPr>
              <a:buFontTx/>
              <a:buChar char="•"/>
            </a:pPr>
            <a:r>
              <a:rPr lang="en-US" sz="3200" dirty="0"/>
              <a:t> To realize the value of one month: Ask the mother who has given birth to a one month premature baby.</a:t>
            </a:r>
          </a:p>
          <a:p>
            <a:endParaRPr lang="en-US" sz="3200" dirty="0"/>
          </a:p>
          <a:p>
            <a:pPr>
              <a:buFontTx/>
              <a:buChar char="•"/>
            </a:pPr>
            <a:r>
              <a:rPr lang="en-US" sz="3200" dirty="0"/>
              <a:t> To realize the value of one week: Ask the editor of the weekly newspaper.</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4"/>
          <p:cNvSpPr>
            <a:spLocks noChangeArrowheads="1"/>
          </p:cNvSpPr>
          <p:nvPr/>
        </p:nvSpPr>
        <p:spPr bwMode="auto">
          <a:xfrm>
            <a:off x="0" y="0"/>
            <a:ext cx="9144000" cy="698652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nchor="ctr">
            <a:spAutoFit/>
          </a:bodyPr>
          <a:lstStyle/>
          <a:p>
            <a:pPr marL="342900" indent="-342900">
              <a:buFontTx/>
              <a:buChar char="•"/>
            </a:pPr>
            <a:r>
              <a:rPr lang="en-US" sz="2800" dirty="0"/>
              <a:t>To realize the value of one day: Ask the daily wage earner who has 10 mouths to feed.</a:t>
            </a:r>
          </a:p>
          <a:p>
            <a:pPr marL="342900" indent="-342900"/>
            <a:endParaRPr lang="en-US" sz="2800" dirty="0"/>
          </a:p>
          <a:p>
            <a:pPr marL="342900" indent="-342900">
              <a:buFontTx/>
              <a:buChar char="•"/>
            </a:pPr>
            <a:r>
              <a:rPr lang="en-US" sz="2800" dirty="0"/>
              <a:t>To realize the value of an hour: ask the lovers who are waiting to meet.</a:t>
            </a:r>
          </a:p>
          <a:p>
            <a:pPr marL="342900" indent="-342900">
              <a:buFontTx/>
              <a:buChar char="•"/>
            </a:pPr>
            <a:r>
              <a:rPr lang="en-US" sz="2800" dirty="0"/>
              <a:t>To realize the value of a minute: Ask the person who has missed the train, the bus, or the plane by a minute.</a:t>
            </a:r>
          </a:p>
          <a:p>
            <a:pPr marL="342900" indent="-342900"/>
            <a:endParaRPr lang="en-US" sz="2800" dirty="0"/>
          </a:p>
          <a:p>
            <a:pPr marL="342900" indent="-342900">
              <a:buFontTx/>
              <a:buChar char="•"/>
            </a:pPr>
            <a:r>
              <a:rPr lang="en-US" sz="2800" dirty="0"/>
              <a:t>To realize the value of a second: Ask the person who has survived an accident.</a:t>
            </a:r>
          </a:p>
          <a:p>
            <a:pPr marL="342900" indent="-342900"/>
            <a:endParaRPr lang="en-US" sz="2800" dirty="0"/>
          </a:p>
          <a:p>
            <a:pPr marL="342900" indent="-342900">
              <a:buFontTx/>
              <a:buChar char="•"/>
            </a:pPr>
            <a:r>
              <a:rPr lang="en-US" sz="2800" dirty="0"/>
              <a:t>To realize the value of a millisecond: Ask the person who has won only a silver medal in the Olympics, missing the gold</a:t>
            </a:r>
            <a:r>
              <a:rPr lang="en-US" sz="2800" dirty="0" smtClean="0"/>
              <a:t>.</a:t>
            </a:r>
          </a:p>
          <a:p>
            <a:pPr marL="342900" indent="-342900">
              <a:buFontTx/>
              <a:buChar char="•"/>
            </a:pPr>
            <a:endParaRPr lang="en-US" sz="2800" dirty="0" smtClean="0"/>
          </a:p>
          <a:p>
            <a:pPr marL="342900" indent="-342900">
              <a:buFontTx/>
              <a:buChar char="•"/>
            </a:pPr>
            <a:endParaRPr lang="en-US" sz="28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8" name="Rectangle 4"/>
          <p:cNvSpPr>
            <a:spLocks noChangeArrowheads="1"/>
          </p:cNvSpPr>
          <p:nvPr/>
        </p:nvSpPr>
        <p:spPr bwMode="auto">
          <a:xfrm>
            <a:off x="0" y="-2216150"/>
            <a:ext cx="9144000" cy="11317288"/>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anchor="ctr">
            <a:spAutoFit/>
          </a:bodyPr>
          <a:lstStyle/>
          <a:p>
            <a:endParaRPr lang="en-US" sz="2800" b="1" u="sng" dirty="0"/>
          </a:p>
          <a:p>
            <a:endParaRPr lang="en-US" sz="2800" b="1" u="sng" dirty="0"/>
          </a:p>
          <a:p>
            <a:endParaRPr lang="en-US" sz="2800" b="1" u="sng" dirty="0"/>
          </a:p>
          <a:p>
            <a:endParaRPr lang="en-US" sz="2800" b="1" u="sng" dirty="0"/>
          </a:p>
          <a:p>
            <a:endParaRPr lang="en-US" sz="2800" b="1" u="sng" dirty="0"/>
          </a:p>
          <a:p>
            <a:endParaRPr lang="en-US" sz="2800" b="1" u="sng" dirty="0"/>
          </a:p>
          <a:p>
            <a:r>
              <a:rPr lang="en-US" sz="3600" b="1" u="sng" dirty="0">
                <a:solidFill>
                  <a:srgbClr val="99FF33"/>
                </a:solidFill>
              </a:rPr>
              <a:t>Life Time Goals</a:t>
            </a:r>
            <a:endParaRPr lang="en-US" sz="3600" dirty="0">
              <a:solidFill>
                <a:srgbClr val="99FF33"/>
              </a:solidFill>
            </a:endParaRPr>
          </a:p>
          <a:p>
            <a:r>
              <a:rPr lang="en-US" sz="2800" dirty="0"/>
              <a:t>The first step in setting personal goals is to consider what we want to achieve in our lifetime (or, </a:t>
            </a:r>
            <a:r>
              <a:rPr lang="en-US" sz="2800" dirty="0" err="1"/>
              <a:t>atleast</a:t>
            </a:r>
            <a:r>
              <a:rPr lang="en-US" sz="2800" dirty="0"/>
              <a:t> in next five years) as setting Lifetime Goals give us an overall perspective that shapes all other aspects of our decision making.</a:t>
            </a:r>
          </a:p>
          <a:p>
            <a:endParaRPr lang="en-US" sz="2800" dirty="0"/>
          </a:p>
          <a:p>
            <a:r>
              <a:rPr lang="en-US" sz="2800" dirty="0"/>
              <a:t>To give a broad, balanced coverage of all important areas in our life, let us try to set goals in some of these categories (or in categories of our own, where these are important to us):</a:t>
            </a:r>
          </a:p>
          <a:p>
            <a:r>
              <a:rPr lang="en-US" sz="2800" b="1" dirty="0"/>
              <a:t>Education:</a:t>
            </a:r>
            <a:endParaRPr lang="en-US" sz="2800" dirty="0"/>
          </a:p>
          <a:p>
            <a:r>
              <a:rPr lang="en-US" sz="2800" dirty="0"/>
              <a:t>Is there any knowledge in particular we want to acquire? What information and skills will we need to achieve other goals?</a:t>
            </a:r>
          </a:p>
          <a:p>
            <a:endParaRPr lang="en-US" sz="2800" b="1" dirty="0"/>
          </a:p>
          <a:p>
            <a:r>
              <a:rPr lang="en-US" sz="2800" b="1" dirty="0"/>
              <a:t>Career: </a:t>
            </a:r>
            <a:endParaRPr lang="en-US" sz="2800" dirty="0"/>
          </a:p>
          <a:p>
            <a:r>
              <a:rPr lang="en-US" sz="2800" dirty="0"/>
              <a:t>What level we want to reach in our career?</a:t>
            </a:r>
          </a:p>
          <a:p>
            <a:endParaRPr lang="en-US" sz="2800" dirty="0"/>
          </a:p>
          <a:p>
            <a:endParaRPr lang="en-US" sz="2800" dirty="0"/>
          </a:p>
          <a:p>
            <a:endParaRPr lang="en-US" sz="2800" dirty="0"/>
          </a:p>
          <a:p>
            <a:endParaRPr lang="en-US" sz="2800" dirty="0"/>
          </a:p>
          <a:p>
            <a:endParaRPr lang="en-US" sz="28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2" name="Rectangle 4"/>
          <p:cNvSpPr>
            <a:spLocks noChangeArrowheads="1"/>
          </p:cNvSpPr>
          <p:nvPr/>
        </p:nvSpPr>
        <p:spPr bwMode="auto">
          <a:xfrm>
            <a:off x="0" y="0"/>
            <a:ext cx="9144000" cy="863282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endParaRPr lang="en-US" sz="2800" dirty="0"/>
          </a:p>
          <a:p>
            <a:r>
              <a:rPr lang="en-US" sz="2800" dirty="0"/>
              <a:t>Financial:</a:t>
            </a:r>
          </a:p>
          <a:p>
            <a:r>
              <a:rPr lang="en-US" sz="2800" dirty="0"/>
              <a:t>How much we want to earn and by what stage?</a:t>
            </a:r>
          </a:p>
          <a:p>
            <a:endParaRPr lang="en-US" sz="2800" dirty="0"/>
          </a:p>
          <a:p>
            <a:r>
              <a:rPr lang="en-US" sz="2800" b="1" dirty="0"/>
              <a:t>Physical:</a:t>
            </a:r>
            <a:endParaRPr lang="en-US" sz="2800" dirty="0"/>
          </a:p>
          <a:p>
            <a:r>
              <a:rPr lang="en-US" sz="2800" dirty="0"/>
              <a:t>Are there any athletic goal we want to achieve, or we want good health deep into old age? What steps are we going to achieve these?</a:t>
            </a:r>
          </a:p>
          <a:p>
            <a:endParaRPr lang="en-US" sz="2800" b="1" dirty="0"/>
          </a:p>
          <a:p>
            <a:r>
              <a:rPr lang="en-US" sz="2800" b="1" dirty="0"/>
              <a:t>Family:</a:t>
            </a:r>
            <a:endParaRPr lang="en-US" sz="2800" dirty="0"/>
          </a:p>
          <a:p>
            <a:r>
              <a:rPr lang="en-US" sz="2800" dirty="0"/>
              <a:t>Do I want to get married? If so, how I am going to be a good partner? How do I want to be seen by a partner or by member of my extended family? </a:t>
            </a:r>
            <a:endParaRPr lang="en-US" sz="2800" b="1"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Rectangle 4"/>
          <p:cNvSpPr>
            <a:spLocks noChangeArrowheads="1"/>
          </p:cNvSpPr>
          <p:nvPr/>
        </p:nvSpPr>
        <p:spPr bwMode="auto">
          <a:xfrm>
            <a:off x="0" y="-142900"/>
            <a:ext cx="9144000" cy="7201972"/>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endParaRPr lang="en-US" sz="2800" b="1" dirty="0"/>
          </a:p>
          <a:p>
            <a:r>
              <a:rPr lang="en-US" sz="2800" b="1" dirty="0" smtClean="0"/>
              <a:t>	Attitude</a:t>
            </a:r>
            <a:r>
              <a:rPr lang="en-US" sz="2800" b="1" dirty="0"/>
              <a:t>:</a:t>
            </a:r>
            <a:endParaRPr lang="en-US" sz="2800" dirty="0"/>
          </a:p>
          <a:p>
            <a:r>
              <a:rPr lang="en-US" sz="2800" dirty="0" smtClean="0"/>
              <a:t>Is </a:t>
            </a:r>
            <a:r>
              <a:rPr lang="en-US" sz="2800" dirty="0"/>
              <a:t>any part of my mindset holding me back? Is my </a:t>
            </a:r>
            <a:r>
              <a:rPr lang="en-US" sz="2800" dirty="0" err="1" smtClean="0"/>
              <a:t>behaviour</a:t>
            </a:r>
            <a:r>
              <a:rPr lang="en-US" sz="2800" dirty="0" smtClean="0"/>
              <a:t> </a:t>
            </a:r>
            <a:r>
              <a:rPr lang="en-US" sz="2800" dirty="0"/>
              <a:t>(or part of it) upsetting me or others? If so, </a:t>
            </a:r>
            <a:r>
              <a:rPr lang="en-US" sz="2800" dirty="0" smtClean="0"/>
              <a:t>let </a:t>
            </a:r>
            <a:r>
              <a:rPr lang="en-US" sz="2800" dirty="0"/>
              <a:t>me set the goals to improve my </a:t>
            </a:r>
            <a:r>
              <a:rPr lang="en-US" sz="2800" dirty="0" err="1"/>
              <a:t>behaviour</a:t>
            </a:r>
            <a:r>
              <a:rPr lang="en-US" sz="2800" dirty="0"/>
              <a:t> or find a solution to the problem.</a:t>
            </a:r>
            <a:endParaRPr lang="en-US" sz="2800" b="1" dirty="0"/>
          </a:p>
          <a:p>
            <a:endParaRPr lang="en-US" sz="2800" dirty="0"/>
          </a:p>
          <a:p>
            <a:r>
              <a:rPr lang="en-US" sz="2800" b="1" dirty="0" smtClean="0"/>
              <a:t>	Pleasure</a:t>
            </a:r>
            <a:r>
              <a:rPr lang="en-US" sz="2800" b="1" dirty="0"/>
              <a:t>:</a:t>
            </a:r>
            <a:endParaRPr lang="en-US" sz="2800" dirty="0"/>
          </a:p>
          <a:p>
            <a:r>
              <a:rPr lang="en-US" sz="2800" dirty="0"/>
              <a:t>How we want to enjoy our life? We should ensure that a good part of our life is for us?</a:t>
            </a:r>
          </a:p>
          <a:p>
            <a:endParaRPr lang="en-US" sz="2800" b="1" dirty="0"/>
          </a:p>
          <a:p>
            <a:r>
              <a:rPr lang="en-US" sz="2800" b="1" dirty="0" smtClean="0"/>
              <a:t>	Public </a:t>
            </a:r>
            <a:r>
              <a:rPr lang="en-US" sz="2800" b="1" dirty="0"/>
              <a:t>Service:</a:t>
            </a:r>
            <a:endParaRPr lang="en-US" sz="2800" dirty="0"/>
          </a:p>
          <a:p>
            <a:r>
              <a:rPr lang="en-US" sz="2800" dirty="0"/>
              <a:t>Do we want to make world a better place? If so, how</a:t>
            </a:r>
            <a:r>
              <a:rPr lang="en-US" sz="2800" dirty="0" smtClean="0"/>
              <a:t>?</a:t>
            </a:r>
          </a:p>
          <a:p>
            <a:endParaRPr lang="en-US" sz="2800" dirty="0"/>
          </a:p>
          <a:p>
            <a:endParaRPr lang="en-US" sz="2800" dirty="0"/>
          </a:p>
          <a:p>
            <a:pPr>
              <a:spcBef>
                <a:spcPct val="50000"/>
              </a:spcBef>
            </a:pPr>
            <a:endParaRPr lang="en-US" sz="28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Rectangle 4"/>
          <p:cNvSpPr>
            <a:spLocks noChangeArrowheads="1"/>
          </p:cNvSpPr>
          <p:nvPr/>
        </p:nvSpPr>
        <p:spPr bwMode="auto">
          <a:xfrm>
            <a:off x="0" y="-542925"/>
            <a:ext cx="9144000" cy="747897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spAutoFit/>
          </a:bodyPr>
          <a:lstStyle/>
          <a:p>
            <a:endParaRPr lang="en-US" sz="3200" dirty="0"/>
          </a:p>
          <a:p>
            <a:r>
              <a:rPr lang="en-US" sz="3200" dirty="0"/>
              <a:t>Let us spend some time brainstorming these and then select one goal on each category that best reflects what we want to do. Then consider trimming again so that we have a small number of really significant goals on which we can focus.</a:t>
            </a:r>
          </a:p>
          <a:p>
            <a:endParaRPr lang="en-US" sz="3200" dirty="0"/>
          </a:p>
          <a:p>
            <a:r>
              <a:rPr lang="en-US" sz="3200" dirty="0"/>
              <a:t>As we do this, make sure that the goals that we set are the ones that we genuinely want to achieve, not the ones that our parents, family, teachers or employees might want (If we have a life partner, we should also consider that what he or she wants; however we should make sure that we also remain true to ourselves</a:t>
            </a:r>
            <a:r>
              <a:rPr lang="en-US" sz="3200" dirty="0" smtClean="0"/>
              <a:t>).</a:t>
            </a:r>
          </a:p>
          <a:p>
            <a:endParaRPr lang="en-US" sz="32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Rectangle 4"/>
          <p:cNvSpPr>
            <a:spLocks noChangeArrowheads="1"/>
          </p:cNvSpPr>
          <p:nvPr/>
        </p:nvSpPr>
        <p:spPr bwMode="auto">
          <a:xfrm>
            <a:off x="0" y="398463"/>
            <a:ext cx="9144000" cy="6070600"/>
          </a:xfrm>
          <a:prstGeom prst="rect">
            <a:avLst/>
          </a:prstGeom>
          <a:noFill/>
          <a:ln w="9525">
            <a:noFill/>
            <a:miter lim="800000"/>
            <a:headEnd/>
            <a:tailEnd/>
          </a:ln>
          <a:effectLst/>
        </p:spPr>
        <p:txBody>
          <a:bodyPr anchor="ctr">
            <a:spAutoFit/>
          </a:bodyPr>
          <a:lstStyle/>
          <a:p>
            <a:r>
              <a:rPr lang="en-US" sz="2800" b="1" u="sng">
                <a:solidFill>
                  <a:srgbClr val="99FF33"/>
                </a:solidFill>
              </a:rPr>
              <a:t>Let Us Start Working On Our Lifetime Goals</a:t>
            </a:r>
          </a:p>
          <a:p>
            <a:endParaRPr lang="en-US" sz="2800">
              <a:solidFill>
                <a:srgbClr val="99FF33"/>
              </a:solidFill>
            </a:endParaRPr>
          </a:p>
          <a:p>
            <a:pPr>
              <a:buFontTx/>
              <a:buChar char="•"/>
            </a:pPr>
            <a:r>
              <a:rPr lang="en-US" sz="2800"/>
              <a:t> Once we set our lifetime goals, set a 10 year plan of smaller gols that we would complete if we are to reach our lifetime plan. Then let us set 5 year plan and 1 month plan of progressively smaller goals that we would reach to achieve our lifetime goals. Each of these should be based on the previous plan.</a:t>
            </a:r>
          </a:p>
          <a:p>
            <a:endParaRPr lang="en-US" sz="2800"/>
          </a:p>
          <a:p>
            <a:pPr>
              <a:buFontTx/>
              <a:buChar char="•"/>
            </a:pPr>
            <a:r>
              <a:rPr lang="en-US" sz="2800"/>
              <a:t> Then let us create a list of things that we should do today to work towards our lifetime goals.</a:t>
            </a:r>
          </a:p>
          <a:p>
            <a:endParaRPr lang="en-US" sz="2800"/>
          </a:p>
          <a:p>
            <a:pPr>
              <a:buFontTx/>
              <a:buChar char="•"/>
            </a:pPr>
            <a:r>
              <a:rPr lang="en-US" sz="2800"/>
              <a:t> Finally, let us keep on reviewing our plans and make sure that they fit the way in which we want to live our life.</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Rectangle 4"/>
          <p:cNvSpPr>
            <a:spLocks noChangeArrowheads="1"/>
          </p:cNvSpPr>
          <p:nvPr/>
        </p:nvSpPr>
        <p:spPr bwMode="auto">
          <a:xfrm>
            <a:off x="0" y="1130300"/>
            <a:ext cx="9144000" cy="3627438"/>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nchor="ctr">
            <a:spAutoFit/>
          </a:bodyPr>
          <a:lstStyle/>
          <a:p>
            <a:pPr algn="ctr"/>
            <a:r>
              <a:rPr lang="en-US" sz="3600" b="1" dirty="0">
                <a:solidFill>
                  <a:srgbClr val="99FF33"/>
                </a:solidFill>
              </a:rPr>
              <a:t>Staying On Course</a:t>
            </a:r>
          </a:p>
          <a:p>
            <a:endParaRPr lang="en-US" sz="3600" dirty="0"/>
          </a:p>
          <a:p>
            <a:r>
              <a:rPr lang="en-US" sz="3200" dirty="0"/>
              <a:t>Once we have decided our first set of plans, keep the processes going by reviewing and updating our to-do list on a daily basis. Periodically let us review the long term plans, and modify them to reflect our changing priorities and experience </a:t>
            </a:r>
          </a:p>
        </p:txBody>
      </p:sp>
      <p:pic>
        <p:nvPicPr>
          <p:cNvPr id="98309" name="Picture 5" descr="images[5]"/>
          <p:cNvPicPr>
            <a:picLocks noChangeAspect="1" noChangeArrowheads="1"/>
          </p:cNvPicPr>
          <p:nvPr/>
        </p:nvPicPr>
        <p:blipFill>
          <a:blip r:embed="rId2"/>
          <a:srcRect/>
          <a:stretch>
            <a:fillRect/>
          </a:stretch>
        </p:blipFill>
        <p:spPr bwMode="auto">
          <a:xfrm>
            <a:off x="5867400" y="4495800"/>
            <a:ext cx="3276600" cy="2362200"/>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2" name="Rectangle 4"/>
          <p:cNvSpPr>
            <a:spLocks noChangeArrowheads="1"/>
          </p:cNvSpPr>
          <p:nvPr/>
        </p:nvSpPr>
        <p:spPr bwMode="auto">
          <a:xfrm>
            <a:off x="0" y="-93663"/>
            <a:ext cx="9144000" cy="7046913"/>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nchor="ctr">
            <a:spAutoFit/>
          </a:bodyPr>
          <a:lstStyle/>
          <a:p>
            <a:pPr algn="ctr"/>
            <a:r>
              <a:rPr lang="en-US" sz="3600" b="1" dirty="0">
                <a:solidFill>
                  <a:srgbClr val="99FF33"/>
                </a:solidFill>
              </a:rPr>
              <a:t>Goal Setting Tips</a:t>
            </a:r>
            <a:endParaRPr lang="en-US" sz="3600" dirty="0">
              <a:solidFill>
                <a:srgbClr val="99FF33"/>
              </a:solidFill>
            </a:endParaRPr>
          </a:p>
          <a:p>
            <a:r>
              <a:rPr lang="en-US" sz="2800" b="1" dirty="0"/>
              <a:t>State each Goal As A Positive Statement:</a:t>
            </a:r>
            <a:endParaRPr lang="en-US" sz="2800" dirty="0"/>
          </a:p>
          <a:p>
            <a:r>
              <a:rPr lang="en-US" sz="2800" dirty="0"/>
              <a:t>Let us express our goal positively.  To become an effective public speaker let us say to ourselves – ‘Feel confident while speaking’.</a:t>
            </a:r>
          </a:p>
          <a:p>
            <a:r>
              <a:rPr lang="en-US" sz="2800" b="1" dirty="0"/>
              <a:t>Let Us Be Precise: </a:t>
            </a:r>
            <a:endParaRPr lang="en-US" sz="2800" dirty="0"/>
          </a:p>
          <a:p>
            <a:r>
              <a:rPr lang="en-US" sz="2800" dirty="0"/>
              <a:t>Set a precise goal, putting in dates, times and amounts so that we can achievement. If we do this, we will know exactly when we have achieved the goal and can take complete satisfaction from having achieved it.</a:t>
            </a:r>
          </a:p>
          <a:p>
            <a:r>
              <a:rPr lang="en-US" sz="2800" b="1" dirty="0"/>
              <a:t>Let Us Set Priorities:</a:t>
            </a:r>
            <a:endParaRPr lang="en-US" sz="2800" dirty="0"/>
          </a:p>
          <a:p>
            <a:r>
              <a:rPr lang="en-US" sz="2800" dirty="0"/>
              <a:t>When we have several goals, let us give each such goal a oriority rating. This helps us to avoid feeling overwhelmed by too many goals, and helps to direct our attention to the most important ones.</a:t>
            </a:r>
          </a:p>
          <a:p>
            <a:endParaRPr lang="en-US" sz="2800" dirty="0">
              <a:latin typeface="Arial"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4"/>
          <p:cNvSpPr>
            <a:spLocks noChangeArrowheads="1"/>
          </p:cNvSpPr>
          <p:nvPr/>
        </p:nvSpPr>
        <p:spPr bwMode="auto">
          <a:xfrm>
            <a:off x="0" y="-4876800"/>
            <a:ext cx="9144000" cy="1461135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nchor="ctr">
            <a:spAutoFit/>
          </a:bodyPr>
          <a:lstStyle/>
          <a:p>
            <a:endParaRPr lang="en-US" sz="2800" b="1" dirty="0"/>
          </a:p>
          <a:p>
            <a:endParaRPr lang="en-US" sz="2800" b="1" dirty="0"/>
          </a:p>
          <a:p>
            <a:endParaRPr lang="en-US" sz="2800" b="1" dirty="0"/>
          </a:p>
          <a:p>
            <a:endParaRPr lang="en-US" sz="2800" b="1" dirty="0"/>
          </a:p>
          <a:p>
            <a:endParaRPr lang="en-US" sz="2800" b="1" dirty="0"/>
          </a:p>
          <a:p>
            <a:endParaRPr lang="en-US" sz="2800" b="1" dirty="0"/>
          </a:p>
          <a:p>
            <a:endParaRPr lang="en-US" sz="2800" b="1" dirty="0"/>
          </a:p>
          <a:p>
            <a:endParaRPr lang="en-US" sz="2800" b="1" dirty="0"/>
          </a:p>
          <a:p>
            <a:endParaRPr lang="en-US" sz="2800" b="1" dirty="0"/>
          </a:p>
          <a:p>
            <a:endParaRPr lang="en-US" sz="2800" b="1" dirty="0"/>
          </a:p>
          <a:p>
            <a:endParaRPr lang="en-US" sz="2800" b="1" dirty="0"/>
          </a:p>
          <a:p>
            <a:endParaRPr lang="en-US" sz="2800" b="1" dirty="0"/>
          </a:p>
          <a:p>
            <a:endParaRPr lang="en-US" sz="2800" b="1" dirty="0"/>
          </a:p>
          <a:p>
            <a:endParaRPr lang="en-US" sz="2800" b="1" dirty="0"/>
          </a:p>
          <a:p>
            <a:r>
              <a:rPr lang="en-US" sz="2800" b="1" dirty="0">
                <a:solidFill>
                  <a:srgbClr val="99FF33"/>
                </a:solidFill>
              </a:rPr>
              <a:t>Let Us Write Down Our Goals:</a:t>
            </a:r>
            <a:endParaRPr lang="en-US" sz="2800" dirty="0">
              <a:solidFill>
                <a:srgbClr val="99FF33"/>
              </a:solidFill>
            </a:endParaRPr>
          </a:p>
          <a:p>
            <a:r>
              <a:rPr lang="en-US" sz="2800" dirty="0"/>
              <a:t>This  </a:t>
            </a:r>
            <a:r>
              <a:rPr lang="en-US" sz="2800" dirty="0" err="1"/>
              <a:t>crystalise</a:t>
            </a:r>
            <a:r>
              <a:rPr lang="en-US" sz="2800" dirty="0"/>
              <a:t> them and gives them more force.</a:t>
            </a:r>
          </a:p>
          <a:p>
            <a:endParaRPr lang="en-US" sz="2800" dirty="0"/>
          </a:p>
          <a:p>
            <a:r>
              <a:rPr lang="en-US" sz="2800" b="1" dirty="0">
                <a:solidFill>
                  <a:srgbClr val="99FF33"/>
                </a:solidFill>
              </a:rPr>
              <a:t>Let us Keep Operational Goals Small:</a:t>
            </a:r>
            <a:r>
              <a:rPr lang="en-US" sz="2800" b="1" dirty="0"/>
              <a:t> </a:t>
            </a:r>
            <a:endParaRPr lang="en-US" sz="2800" dirty="0"/>
          </a:p>
          <a:p>
            <a:r>
              <a:rPr lang="en-US" sz="2800" dirty="0"/>
              <a:t>Keep low level goals we are working towards small and achievable. If a goal is too large, then it can seem that we are not making progress towards it. Keeping goals small and incremental give us more opportunities for rewards.</a:t>
            </a:r>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latin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G:\Ila Photos - 12.06.2011 1345.jpg"/>
          <p:cNvPicPr>
            <a:picLocks noChangeAspect="1" noChangeArrowheads="1"/>
          </p:cNvPicPr>
          <p:nvPr/>
        </p:nvPicPr>
        <p:blipFill>
          <a:blip r:embed="rId2"/>
          <a:srcRect/>
          <a:stretch>
            <a:fillRect/>
          </a:stretch>
        </p:blipFill>
        <p:spPr bwMode="auto">
          <a:xfrm>
            <a:off x="785785" y="564782"/>
            <a:ext cx="3786215" cy="2649903"/>
          </a:xfrm>
          <a:prstGeom prst="rect">
            <a:avLst/>
          </a:prstGeom>
          <a:noFill/>
        </p:spPr>
      </p:pic>
      <p:pic>
        <p:nvPicPr>
          <p:cNvPr id="10243" name="Picture 3" descr="G:\Ila Photos - 12.06.2011 1346.jpg"/>
          <p:cNvPicPr>
            <a:picLocks noChangeAspect="1" noChangeArrowheads="1"/>
          </p:cNvPicPr>
          <p:nvPr/>
        </p:nvPicPr>
        <p:blipFill>
          <a:blip r:embed="rId3"/>
          <a:srcRect/>
          <a:stretch>
            <a:fillRect/>
          </a:stretch>
        </p:blipFill>
        <p:spPr bwMode="auto">
          <a:xfrm>
            <a:off x="4572000" y="1000108"/>
            <a:ext cx="3938748" cy="5572164"/>
          </a:xfrm>
          <a:prstGeom prst="rect">
            <a:avLst/>
          </a:prstGeom>
          <a:noFill/>
        </p:spPr>
      </p:pic>
      <p:pic>
        <p:nvPicPr>
          <p:cNvPr id="10244" name="Picture 4" descr="G:\Ila Photos - 12.06.2011 1347.jpg"/>
          <p:cNvPicPr>
            <a:picLocks noChangeAspect="1" noChangeArrowheads="1"/>
          </p:cNvPicPr>
          <p:nvPr/>
        </p:nvPicPr>
        <p:blipFill>
          <a:blip r:embed="rId4"/>
          <a:srcRect/>
          <a:stretch>
            <a:fillRect/>
          </a:stretch>
        </p:blipFill>
        <p:spPr bwMode="auto">
          <a:xfrm>
            <a:off x="785786" y="3286124"/>
            <a:ext cx="3786214" cy="3253781"/>
          </a:xfrm>
          <a:prstGeom prst="rect">
            <a:avLst/>
          </a:prstGeom>
          <a:noFill/>
        </p:spPr>
      </p:pic>
      <p:sp>
        <p:nvSpPr>
          <p:cNvPr id="5" name="Rectangle 4"/>
          <p:cNvSpPr/>
          <p:nvPr/>
        </p:nvSpPr>
        <p:spPr>
          <a:xfrm>
            <a:off x="1785918" y="-24"/>
            <a:ext cx="6579781" cy="1446550"/>
          </a:xfrm>
          <a:prstGeom prst="rect">
            <a:avLst/>
          </a:prstGeom>
          <a:noFill/>
        </p:spPr>
        <p:txBody>
          <a:bodyPr wrap="square" lIns="91440" tIns="45720" rIns="91440" bIns="45720">
            <a:spAutoFit/>
          </a:bodyPr>
          <a:lstStyle/>
          <a:p>
            <a:pPr algn="ctr"/>
            <a:r>
              <a:rPr lang="en-US" sz="4400" b="1" cap="none" spc="0" dirty="0" smtClean="0">
                <a:ln w="1905"/>
                <a:solidFill>
                  <a:srgbClr val="FFFF00"/>
                </a:solidFill>
                <a:effectLst>
                  <a:innerShdw blurRad="69850" dist="43180" dir="5400000">
                    <a:srgbClr val="000000">
                      <a:alpha val="65000"/>
                    </a:srgbClr>
                  </a:innerShdw>
                </a:effectLst>
              </a:rPr>
              <a:t>Salad Decoration Competition</a:t>
            </a:r>
            <a:endParaRPr lang="en-US" sz="4400" b="1" cap="none" spc="0" dirty="0">
              <a:ln w="1905"/>
              <a:solidFill>
                <a:srgbClr val="FFFF00"/>
              </a:soli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0" name="Rectangle 4"/>
          <p:cNvSpPr>
            <a:spLocks noChangeArrowheads="1"/>
          </p:cNvSpPr>
          <p:nvPr/>
        </p:nvSpPr>
        <p:spPr bwMode="auto">
          <a:xfrm>
            <a:off x="0" y="0"/>
            <a:ext cx="9144000" cy="6924973"/>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anchor="ctr">
            <a:spAutoFit/>
          </a:bodyPr>
          <a:lstStyle/>
          <a:p>
            <a:r>
              <a:rPr lang="en-US" sz="3600" b="1" dirty="0">
                <a:solidFill>
                  <a:srgbClr val="99FF33"/>
                </a:solidFill>
              </a:rPr>
              <a:t>Let Us Set Performance Goals, Not Outcome Goals:</a:t>
            </a:r>
          </a:p>
          <a:p>
            <a:endParaRPr lang="en-US" sz="3600" dirty="0"/>
          </a:p>
          <a:p>
            <a:pPr>
              <a:buFontTx/>
              <a:buChar char="•"/>
            </a:pPr>
            <a:r>
              <a:rPr lang="en-US" sz="2800" dirty="0"/>
              <a:t> We should take care to set goals over which we have as much control as possible. </a:t>
            </a:r>
          </a:p>
          <a:p>
            <a:pPr>
              <a:buFontTx/>
              <a:buChar char="•"/>
            </a:pPr>
            <a:r>
              <a:rPr lang="en-US" sz="2800" dirty="0"/>
              <a:t> There nothing much depressing than failing to achieve a personal goal for reasons beyond our control. </a:t>
            </a:r>
          </a:p>
          <a:p>
            <a:pPr>
              <a:buFontTx/>
              <a:buChar char="•"/>
            </a:pPr>
            <a:r>
              <a:rPr lang="en-US" sz="2800" dirty="0"/>
              <a:t> In business, there could be bad business environment or unexpected effects of government policy. </a:t>
            </a:r>
          </a:p>
          <a:p>
            <a:pPr>
              <a:buFontTx/>
              <a:buChar char="•"/>
            </a:pPr>
            <a:r>
              <a:rPr lang="en-US" sz="2800" dirty="0"/>
              <a:t> In sport for example, these reasons could include poor </a:t>
            </a:r>
            <a:r>
              <a:rPr lang="en-US" sz="2800" dirty="0" err="1"/>
              <a:t>judgement</a:t>
            </a:r>
            <a:r>
              <a:rPr lang="en-US" sz="2800" dirty="0"/>
              <a:t>, bad weather, injury or just plain bad luck.</a:t>
            </a:r>
          </a:p>
          <a:p>
            <a:pPr>
              <a:buFontTx/>
              <a:buChar char="•"/>
            </a:pPr>
            <a:r>
              <a:rPr lang="en-US" sz="2800" dirty="0"/>
              <a:t>  If we base our goals on personal performance, then we can keep control over the achievement of our goals and draw satisfaction from them</a:t>
            </a:r>
            <a:r>
              <a:rPr lang="en-US" sz="2800" dirty="0" smtClean="0"/>
              <a:t>.</a:t>
            </a:r>
          </a:p>
          <a:p>
            <a:pPr>
              <a:buFontTx/>
              <a:buChar char="•"/>
            </a:pPr>
            <a:endParaRPr lang="en-US" sz="28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4" name="Rectangle 4"/>
          <p:cNvSpPr>
            <a:spLocks noChangeArrowheads="1"/>
          </p:cNvSpPr>
          <p:nvPr/>
        </p:nvSpPr>
        <p:spPr bwMode="auto">
          <a:xfrm>
            <a:off x="0" y="1"/>
            <a:ext cx="9144000" cy="698652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nchor="ctr">
            <a:spAutoFit/>
          </a:bodyPr>
          <a:lstStyle/>
          <a:p>
            <a:endParaRPr lang="en-US" sz="2800" b="1" dirty="0" smtClean="0">
              <a:solidFill>
                <a:srgbClr val="99FF33"/>
              </a:solidFill>
            </a:endParaRPr>
          </a:p>
          <a:p>
            <a:r>
              <a:rPr lang="en-US" sz="2800" b="1" dirty="0" smtClean="0">
                <a:solidFill>
                  <a:srgbClr val="99FF33"/>
                </a:solidFill>
              </a:rPr>
              <a:t>Let </a:t>
            </a:r>
            <a:r>
              <a:rPr lang="en-US" sz="2800" b="1" dirty="0">
                <a:solidFill>
                  <a:srgbClr val="99FF33"/>
                </a:solidFill>
              </a:rPr>
              <a:t>Us Set Realistic Goals:</a:t>
            </a:r>
          </a:p>
          <a:p>
            <a:endParaRPr lang="en-US" sz="2800" dirty="0"/>
          </a:p>
          <a:p>
            <a:r>
              <a:rPr lang="en-US" sz="2800" dirty="0"/>
              <a:t>It is important to set goals that we can achieve. </a:t>
            </a:r>
          </a:p>
          <a:p>
            <a:endParaRPr lang="en-US" sz="2800" dirty="0"/>
          </a:p>
          <a:p>
            <a:r>
              <a:rPr lang="en-US" sz="2800" dirty="0"/>
              <a:t>All sorts of people (employers, parents, media,  society) can set unrealistic goals for us. They will often do this in ignorance of our desires and ambitions. </a:t>
            </a:r>
          </a:p>
          <a:p>
            <a:endParaRPr lang="en-US" sz="2800" dirty="0"/>
          </a:p>
          <a:p>
            <a:r>
              <a:rPr lang="en-US" sz="2800" dirty="0"/>
              <a:t>Alternatively we may set goals that are too high, because we may not appreciate either the obstacles in the way or understand quite how much skill we need to develop to achieve a particular level of performance</a:t>
            </a:r>
            <a:r>
              <a:rPr lang="en-US" sz="2800" dirty="0" smtClean="0"/>
              <a:t>.</a:t>
            </a:r>
          </a:p>
          <a:p>
            <a:endParaRPr lang="en-US" sz="2800" dirty="0" smtClean="0"/>
          </a:p>
          <a:p>
            <a:endParaRPr lang="en-US" sz="2800" dirty="0"/>
          </a:p>
          <a:p>
            <a:endParaRPr lang="en-US" sz="2800" dirty="0">
              <a:latin typeface="Arial"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8" name="Rectangle 4"/>
          <p:cNvSpPr>
            <a:spLocks noChangeArrowheads="1"/>
          </p:cNvSpPr>
          <p:nvPr/>
        </p:nvSpPr>
        <p:spPr bwMode="auto">
          <a:xfrm>
            <a:off x="0" y="1"/>
            <a:ext cx="9144000" cy="698652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nchor="ctr">
            <a:spAutoFit/>
          </a:bodyPr>
          <a:lstStyle/>
          <a:p>
            <a:endParaRPr lang="en-US" sz="2800" b="1" dirty="0" smtClean="0">
              <a:solidFill>
                <a:srgbClr val="99FF33"/>
              </a:solidFill>
            </a:endParaRPr>
          </a:p>
          <a:p>
            <a:r>
              <a:rPr lang="en-US" sz="2800" b="1" dirty="0" smtClean="0">
                <a:solidFill>
                  <a:srgbClr val="99FF33"/>
                </a:solidFill>
              </a:rPr>
              <a:t>Achieving </a:t>
            </a:r>
            <a:r>
              <a:rPr lang="en-US" sz="2800" b="1" dirty="0">
                <a:solidFill>
                  <a:srgbClr val="99FF33"/>
                </a:solidFill>
              </a:rPr>
              <a:t>Goals:</a:t>
            </a:r>
          </a:p>
          <a:p>
            <a:endParaRPr lang="en-US" sz="2800" dirty="0"/>
          </a:p>
          <a:p>
            <a:pPr>
              <a:buFontTx/>
              <a:buChar char="•"/>
            </a:pPr>
            <a:r>
              <a:rPr lang="en-US" sz="2800" dirty="0"/>
              <a:t> When we have achieved a goal, take the time to enjoy the satisfaction of having done so. </a:t>
            </a:r>
          </a:p>
          <a:p>
            <a:endParaRPr lang="en-US" sz="2800" dirty="0"/>
          </a:p>
          <a:p>
            <a:pPr>
              <a:buFontTx/>
              <a:buChar char="•"/>
            </a:pPr>
            <a:r>
              <a:rPr lang="en-US" sz="2800" dirty="0"/>
              <a:t> Absorb the implications of goal achievement, and observe the progress we have made towards other goals.</a:t>
            </a:r>
          </a:p>
          <a:p>
            <a:endParaRPr lang="en-US" sz="2800" dirty="0"/>
          </a:p>
          <a:p>
            <a:pPr>
              <a:buFontTx/>
              <a:buChar char="•"/>
            </a:pPr>
            <a:r>
              <a:rPr lang="en-US" sz="2800" dirty="0"/>
              <a:t> If a goal is a significant one, let us reward ourselves appropriately. </a:t>
            </a:r>
          </a:p>
          <a:p>
            <a:endParaRPr lang="en-US" sz="2800" dirty="0"/>
          </a:p>
          <a:p>
            <a:pPr>
              <a:buFontTx/>
              <a:buChar char="•"/>
            </a:pPr>
            <a:r>
              <a:rPr lang="en-US" sz="2800" dirty="0"/>
              <a:t> All this helps us build the self-confidence we deserve</a:t>
            </a:r>
            <a:r>
              <a:rPr lang="en-US" sz="2800" dirty="0" smtClean="0"/>
              <a:t>.</a:t>
            </a:r>
          </a:p>
          <a:p>
            <a:pPr>
              <a:buFontTx/>
              <a:buChar char="•"/>
            </a:pPr>
            <a:endParaRPr lang="en-US" sz="2800" dirty="0" smtClean="0"/>
          </a:p>
          <a:p>
            <a:pPr>
              <a:buFontTx/>
              <a:buChar char="•"/>
            </a:pPr>
            <a:endParaRPr lang="en-US" sz="2800" dirty="0"/>
          </a:p>
          <a:p>
            <a:endParaRPr lang="en-US" sz="2800" dirty="0">
              <a:latin typeface="Arial"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Rectangle 4"/>
          <p:cNvSpPr>
            <a:spLocks noChangeArrowheads="1"/>
          </p:cNvSpPr>
          <p:nvPr/>
        </p:nvSpPr>
        <p:spPr bwMode="auto">
          <a:xfrm>
            <a:off x="-44450" y="0"/>
            <a:ext cx="9188450" cy="689419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tIns="0" bIns="0" anchor="ctr">
            <a:spAutoFit/>
          </a:bodyPr>
          <a:lstStyle/>
          <a:p>
            <a:r>
              <a:rPr lang="en-US" sz="2800" b="1" dirty="0"/>
              <a:t>With the experience of achieving this goal, let us review the rest of goals:</a:t>
            </a:r>
          </a:p>
          <a:p>
            <a:endParaRPr lang="en-US" sz="2800" b="1" dirty="0"/>
          </a:p>
          <a:p>
            <a:pPr>
              <a:buFontTx/>
              <a:buChar char="•"/>
            </a:pPr>
            <a:r>
              <a:rPr lang="en-US" sz="2800" dirty="0"/>
              <a:t> If we achieved our goal too easily, make us make other goals harder.</a:t>
            </a:r>
          </a:p>
          <a:p>
            <a:endParaRPr lang="en-US" sz="2800" dirty="0"/>
          </a:p>
          <a:p>
            <a:pPr>
              <a:buFontTx/>
              <a:buChar char="•"/>
            </a:pPr>
            <a:r>
              <a:rPr lang="en-US" sz="2800" dirty="0"/>
              <a:t> If a goal take a dispiriting length of time t achieve, let us make the other goals a little easier.</a:t>
            </a:r>
          </a:p>
          <a:p>
            <a:endParaRPr lang="en-US" sz="2800" dirty="0"/>
          </a:p>
          <a:p>
            <a:pPr>
              <a:buFontTx/>
              <a:buChar char="•"/>
            </a:pPr>
            <a:r>
              <a:rPr lang="en-US" sz="2800" dirty="0"/>
              <a:t> If we learn something that would lead us to change other goals, let us do so.</a:t>
            </a:r>
          </a:p>
          <a:p>
            <a:endParaRPr lang="en-US" sz="2800" dirty="0"/>
          </a:p>
          <a:p>
            <a:pPr>
              <a:buFontTx/>
              <a:buChar char="•"/>
            </a:pPr>
            <a:r>
              <a:rPr lang="en-US" sz="2800" dirty="0"/>
              <a:t> If we notice a deficit in our skills despite achieving the goal, decide whether to set goals to fix this</a:t>
            </a:r>
            <a:r>
              <a:rPr lang="en-US" sz="2800" dirty="0" smtClean="0"/>
              <a:t>.</a:t>
            </a:r>
          </a:p>
          <a:p>
            <a:pPr>
              <a:buFontTx/>
              <a:buChar char="•"/>
            </a:pPr>
            <a:endParaRPr lang="en-US" sz="2800" dirty="0"/>
          </a:p>
          <a:p>
            <a:endParaRPr lang="en-US" sz="2800" dirty="0">
              <a:latin typeface="Arial"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Rectangle 4"/>
          <p:cNvSpPr>
            <a:spLocks noChangeArrowheads="1"/>
          </p:cNvSpPr>
          <p:nvPr/>
        </p:nvSpPr>
        <p:spPr bwMode="auto">
          <a:xfrm>
            <a:off x="0" y="-60325"/>
            <a:ext cx="9144000" cy="704691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spAutoFit/>
          </a:bodyPr>
          <a:lstStyle/>
          <a:p>
            <a:r>
              <a:rPr lang="en-US" sz="2800" dirty="0"/>
              <a:t>Failure to meet these goals does not matter much, as long as we learn from it.</a:t>
            </a:r>
          </a:p>
          <a:p>
            <a:endParaRPr lang="en-US" sz="2800" dirty="0"/>
          </a:p>
          <a:p>
            <a:r>
              <a:rPr lang="en-US" sz="2800" dirty="0"/>
              <a:t>Remember too that our goals will change as time goes on. So let us adjust them regularly to reflect growth in our knowledge and experience, and if goals do not hold any attraction any longer, then let us drop them.</a:t>
            </a:r>
          </a:p>
          <a:p>
            <a:endParaRPr lang="en-US" sz="2800" dirty="0"/>
          </a:p>
          <a:p>
            <a:r>
              <a:rPr lang="en-US" sz="3600" dirty="0"/>
              <a:t>Goal Setting is an Important Method of :</a:t>
            </a:r>
          </a:p>
          <a:p>
            <a:pPr>
              <a:buFontTx/>
              <a:buChar char="•"/>
            </a:pPr>
            <a:r>
              <a:rPr lang="en-US" sz="2800" dirty="0"/>
              <a:t> Deciding what is important for us to achieve in our life.</a:t>
            </a:r>
          </a:p>
          <a:p>
            <a:pPr>
              <a:buFontTx/>
              <a:buChar char="•"/>
            </a:pPr>
            <a:r>
              <a:rPr lang="en-US" sz="2800" dirty="0"/>
              <a:t> Separating what is important from what is irrelevant, or a distraction.</a:t>
            </a:r>
          </a:p>
          <a:p>
            <a:pPr>
              <a:buFontTx/>
              <a:buChar char="•"/>
            </a:pPr>
            <a:r>
              <a:rPr lang="en-US" sz="2800" dirty="0"/>
              <a:t> Motivating ourselves and </a:t>
            </a:r>
          </a:p>
          <a:p>
            <a:pPr>
              <a:buFontTx/>
              <a:buChar char="•"/>
            </a:pPr>
            <a:r>
              <a:rPr lang="en-US" sz="2800" dirty="0"/>
              <a:t> Building our self confidence,  based on successful achievement of goals.</a:t>
            </a:r>
          </a:p>
          <a:p>
            <a:endParaRPr lang="en-US" sz="2800" dirty="0">
              <a:latin typeface="Arial"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Rectangle 4"/>
          <p:cNvSpPr>
            <a:spLocks noChangeArrowheads="1"/>
          </p:cNvSpPr>
          <p:nvPr/>
        </p:nvSpPr>
        <p:spPr bwMode="auto">
          <a:xfrm>
            <a:off x="0" y="123825"/>
            <a:ext cx="9144000" cy="7017306"/>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tIns="0" bIns="0" anchor="ctr">
            <a:spAutoFit/>
          </a:bodyPr>
          <a:lstStyle/>
          <a:p>
            <a:pPr marL="342900" indent="-342900"/>
            <a:r>
              <a:rPr lang="en-US" sz="2800" b="1" u="sng" dirty="0">
                <a:solidFill>
                  <a:srgbClr val="99FF33"/>
                </a:solidFill>
              </a:rPr>
              <a:t>Let Us Try To Fill Our Day with What Is Important Rather Than Urgent</a:t>
            </a:r>
          </a:p>
          <a:p>
            <a:pPr marL="342900" indent="-342900"/>
            <a:endParaRPr lang="en-US" sz="2800" dirty="0">
              <a:solidFill>
                <a:srgbClr val="99FF33"/>
              </a:solidFill>
            </a:endParaRPr>
          </a:p>
          <a:p>
            <a:pPr marL="342900" indent="-342900"/>
            <a:r>
              <a:rPr lang="en-US" sz="3600" b="1" dirty="0">
                <a:solidFill>
                  <a:srgbClr val="00FFFF"/>
                </a:solidFill>
              </a:rPr>
              <a:t>Urgent And Important</a:t>
            </a:r>
          </a:p>
          <a:p>
            <a:pPr marL="342900" indent="-342900">
              <a:buFontTx/>
              <a:buAutoNum type="arabicPeriod"/>
            </a:pPr>
            <a:r>
              <a:rPr lang="en-US" sz="2800" dirty="0"/>
              <a:t>Repairing of vehicles</a:t>
            </a:r>
          </a:p>
          <a:p>
            <a:pPr marL="342900" indent="-342900">
              <a:buFontTx/>
              <a:buAutoNum type="arabicPeriod"/>
            </a:pPr>
            <a:r>
              <a:rPr lang="en-US" sz="2800" dirty="0"/>
              <a:t>Telephone Repair</a:t>
            </a:r>
          </a:p>
          <a:p>
            <a:pPr marL="342900" indent="-342900">
              <a:buFontTx/>
              <a:buAutoNum type="arabicPeriod"/>
            </a:pPr>
            <a:r>
              <a:rPr lang="en-US" sz="2800" dirty="0"/>
              <a:t>Electricity Repair</a:t>
            </a:r>
          </a:p>
          <a:p>
            <a:pPr marL="342900" indent="-342900">
              <a:buFontTx/>
              <a:buAutoNum type="arabicPeriod"/>
            </a:pPr>
            <a:r>
              <a:rPr lang="en-US" sz="2800" dirty="0"/>
              <a:t>TV/Cable Repair</a:t>
            </a:r>
          </a:p>
          <a:p>
            <a:pPr marL="342900" indent="-342900">
              <a:buFontTx/>
              <a:buAutoNum type="arabicPeriod"/>
            </a:pPr>
            <a:r>
              <a:rPr lang="en-US" sz="2800" dirty="0"/>
              <a:t>Preparing for forthcoming marriage of a family member</a:t>
            </a:r>
          </a:p>
          <a:p>
            <a:pPr marL="342900" indent="-342900">
              <a:buFontTx/>
              <a:buAutoNum type="arabicPeriod"/>
            </a:pPr>
            <a:r>
              <a:rPr lang="en-US" sz="2800" dirty="0"/>
              <a:t>Resumption of water supply</a:t>
            </a:r>
          </a:p>
          <a:p>
            <a:pPr marL="342900" indent="-342900">
              <a:buFontTx/>
              <a:buAutoNum type="arabicPeriod"/>
            </a:pPr>
            <a:r>
              <a:rPr lang="en-US" sz="2800" dirty="0"/>
              <a:t>Attending the marriage of someone close</a:t>
            </a:r>
          </a:p>
          <a:p>
            <a:pPr marL="342900" indent="-342900">
              <a:buFontTx/>
              <a:buAutoNum type="arabicPeriod"/>
            </a:pPr>
            <a:r>
              <a:rPr lang="en-US" sz="2800" dirty="0"/>
              <a:t>Attending a funeral/cremation/condolence meeting</a:t>
            </a:r>
          </a:p>
          <a:p>
            <a:pPr marL="342900" indent="-342900">
              <a:buFontTx/>
              <a:buAutoNum type="arabicPeriod"/>
            </a:pPr>
            <a:r>
              <a:rPr lang="en-US" sz="2800" dirty="0"/>
              <a:t>Replying business e-mail</a:t>
            </a:r>
          </a:p>
          <a:p>
            <a:pPr marL="342900" indent="-342900">
              <a:buFontTx/>
              <a:buAutoNum type="arabicPeriod"/>
            </a:pPr>
            <a:r>
              <a:rPr lang="en-US" sz="2800" dirty="0"/>
              <a:t>Learning the intricacies of new </a:t>
            </a:r>
            <a:r>
              <a:rPr lang="en-US" sz="2800" dirty="0" smtClean="0"/>
              <a:t>job</a:t>
            </a:r>
          </a:p>
          <a:p>
            <a:pPr marL="342900" indent="-342900">
              <a:buFontTx/>
              <a:buAutoNum type="arabicPeriod"/>
            </a:pPr>
            <a:endParaRPr lang="en-US" sz="2800" dirty="0"/>
          </a:p>
          <a:p>
            <a:pPr marL="342900" indent="-342900"/>
            <a:endParaRPr lang="en-US" sz="2800" dirty="0">
              <a:latin typeface="Arial" pitchFamily="34"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Rectangle 4"/>
          <p:cNvSpPr>
            <a:spLocks noChangeArrowheads="1"/>
          </p:cNvSpPr>
          <p:nvPr/>
        </p:nvSpPr>
        <p:spPr bwMode="auto">
          <a:xfrm>
            <a:off x="0" y="0"/>
            <a:ext cx="9144000" cy="7171194"/>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tIns="0" bIns="0" anchor="ctr">
            <a:spAutoFit/>
          </a:bodyPr>
          <a:lstStyle/>
          <a:p>
            <a:pPr marL="342900" indent="-342900"/>
            <a:endParaRPr lang="en-US" dirty="0"/>
          </a:p>
          <a:p>
            <a:pPr marL="342900" indent="-342900"/>
            <a:r>
              <a:rPr lang="en-US" sz="2800" dirty="0"/>
              <a:t>11.Understanding the functioning of new machine</a:t>
            </a:r>
          </a:p>
          <a:p>
            <a:pPr marL="342900" indent="-342900"/>
            <a:r>
              <a:rPr lang="en-US" sz="2800" dirty="0"/>
              <a:t>Inoculation of children</a:t>
            </a:r>
          </a:p>
          <a:p>
            <a:pPr marL="342900" indent="-342900"/>
            <a:r>
              <a:rPr lang="en-US" sz="2800" dirty="0"/>
              <a:t>12.Visiting a dentist when having a toothache</a:t>
            </a:r>
          </a:p>
          <a:p>
            <a:pPr marL="342900" indent="-342900"/>
            <a:r>
              <a:rPr lang="en-US" sz="2800" dirty="0"/>
              <a:t>13. Meeting the boss for some important instructions</a:t>
            </a:r>
          </a:p>
          <a:p>
            <a:pPr marL="342900" indent="-342900"/>
            <a:r>
              <a:rPr lang="en-US" sz="2800" dirty="0"/>
              <a:t>14. Rushing to help someone who has met with an accident</a:t>
            </a:r>
          </a:p>
          <a:p>
            <a:pPr marL="342900" indent="-342900"/>
            <a:r>
              <a:rPr lang="en-US" sz="2800" dirty="0"/>
              <a:t>15. Visiting a patient in </a:t>
            </a:r>
            <a:r>
              <a:rPr lang="en-US" sz="2800" dirty="0" smtClean="0"/>
              <a:t>hospital who </a:t>
            </a:r>
            <a:r>
              <a:rPr lang="en-US" sz="2800" dirty="0"/>
              <a:t>is serious </a:t>
            </a:r>
            <a:r>
              <a:rPr lang="en-US" sz="2800" dirty="0" smtClean="0"/>
              <a:t>and critical. </a:t>
            </a:r>
            <a:endParaRPr lang="en-US" sz="2800" dirty="0"/>
          </a:p>
          <a:p>
            <a:pPr marL="342900" indent="-342900"/>
            <a:r>
              <a:rPr lang="en-US" sz="2800" dirty="0"/>
              <a:t>16. Depositing insurance premiums</a:t>
            </a:r>
          </a:p>
          <a:p>
            <a:pPr marL="342900" indent="-342900"/>
            <a:r>
              <a:rPr lang="en-US" sz="2800" dirty="0"/>
              <a:t>17. Buying gifts for an immediate event</a:t>
            </a:r>
          </a:p>
          <a:p>
            <a:pPr marL="342900" indent="-342900"/>
            <a:r>
              <a:rPr lang="en-US" sz="2800" dirty="0"/>
              <a:t>18. Booking a cinema/railway/air/bus ticket </a:t>
            </a:r>
          </a:p>
          <a:p>
            <a:pPr marL="342900" indent="-342900"/>
            <a:r>
              <a:rPr lang="en-US" sz="2800" dirty="0"/>
              <a:t>19. Sanitary fitting repair</a:t>
            </a:r>
          </a:p>
          <a:p>
            <a:pPr marL="342900" indent="-342900"/>
            <a:r>
              <a:rPr lang="en-US" sz="2800" dirty="0"/>
              <a:t>20. Filling of income tax </a:t>
            </a:r>
            <a:r>
              <a:rPr lang="en-US" sz="2800" dirty="0" smtClean="0"/>
              <a:t>returns</a:t>
            </a:r>
          </a:p>
          <a:p>
            <a:pPr marL="342900" indent="-342900"/>
            <a:endParaRPr lang="en-US" sz="2800" dirty="0" smtClean="0"/>
          </a:p>
          <a:p>
            <a:pPr marL="342900" indent="-342900"/>
            <a:endParaRPr lang="en-US" sz="2800" dirty="0" smtClean="0"/>
          </a:p>
          <a:p>
            <a:pPr marL="342900" indent="-342900"/>
            <a:endParaRPr lang="en-US" sz="2800" dirty="0" smtClean="0"/>
          </a:p>
          <a:p>
            <a:pPr marL="342900" indent="-342900"/>
            <a:endParaRPr lang="en-US" sz="2800" dirty="0"/>
          </a:p>
          <a:p>
            <a:pPr marL="342900" indent="-342900"/>
            <a:endParaRPr lang="en-US" sz="2800" dirty="0">
              <a:latin typeface="Arial" pitchFamily="34"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8" name="Rectangle 4"/>
          <p:cNvSpPr>
            <a:spLocks noChangeArrowheads="1"/>
          </p:cNvSpPr>
          <p:nvPr/>
        </p:nvSpPr>
        <p:spPr bwMode="auto">
          <a:xfrm>
            <a:off x="0" y="-476250"/>
            <a:ext cx="9144000" cy="747395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tIns="0" bIns="0" anchor="ctr">
            <a:spAutoFit/>
          </a:bodyPr>
          <a:lstStyle/>
          <a:p>
            <a:pPr marL="342900" indent="-342900"/>
            <a:endParaRPr lang="en-US" sz="3600" dirty="0"/>
          </a:p>
          <a:p>
            <a:pPr marL="342900" indent="-342900"/>
            <a:r>
              <a:rPr lang="en-US" sz="3600" b="1" dirty="0">
                <a:solidFill>
                  <a:srgbClr val="00FFFF"/>
                </a:solidFill>
              </a:rPr>
              <a:t>Important But Not Urgent</a:t>
            </a:r>
          </a:p>
          <a:p>
            <a:pPr marL="342900" indent="-342900"/>
            <a:endParaRPr lang="en-US" sz="3600" b="1" dirty="0">
              <a:solidFill>
                <a:srgbClr val="00FFFF"/>
              </a:solidFill>
            </a:endParaRPr>
          </a:p>
          <a:p>
            <a:pPr marL="342900" indent="-342900">
              <a:buFontTx/>
              <a:buAutoNum type="arabicPeriod"/>
            </a:pPr>
            <a:r>
              <a:rPr lang="en-US" sz="2800" dirty="0"/>
              <a:t>House construction</a:t>
            </a:r>
          </a:p>
          <a:p>
            <a:pPr marL="342900" indent="-342900">
              <a:buFontTx/>
              <a:buAutoNum type="arabicPeriod"/>
            </a:pPr>
            <a:r>
              <a:rPr lang="en-US" sz="2800" dirty="0"/>
              <a:t>Visiting someone in hospital who has been recovering</a:t>
            </a:r>
          </a:p>
          <a:p>
            <a:pPr marL="342900" indent="-342900">
              <a:buFontTx/>
              <a:buAutoNum type="arabicPeriod"/>
            </a:pPr>
            <a:r>
              <a:rPr lang="en-US" sz="2800" dirty="0"/>
              <a:t>Learning a language</a:t>
            </a:r>
          </a:p>
          <a:p>
            <a:pPr marL="342900" indent="-342900">
              <a:buFontTx/>
              <a:buAutoNum type="arabicPeriod"/>
            </a:pPr>
            <a:r>
              <a:rPr lang="en-US" sz="2800" dirty="0"/>
              <a:t>Pursuing a hobby</a:t>
            </a:r>
          </a:p>
          <a:p>
            <a:pPr marL="342900" indent="-342900">
              <a:buFontTx/>
              <a:buAutoNum type="arabicPeriod"/>
            </a:pPr>
            <a:r>
              <a:rPr lang="en-US" sz="2800" dirty="0"/>
              <a:t>Replying friends emails</a:t>
            </a:r>
          </a:p>
          <a:p>
            <a:pPr marL="342900" indent="-342900">
              <a:buFontTx/>
              <a:buAutoNum type="arabicPeriod"/>
            </a:pPr>
            <a:r>
              <a:rPr lang="en-US" sz="2800" dirty="0"/>
              <a:t>Buying life insurance policies</a:t>
            </a:r>
          </a:p>
          <a:p>
            <a:pPr marL="342900" indent="-342900">
              <a:buFontTx/>
              <a:buAutoNum type="arabicPeriod"/>
            </a:pPr>
            <a:r>
              <a:rPr lang="en-US" sz="2800" dirty="0"/>
              <a:t>Learning meditation and </a:t>
            </a:r>
            <a:r>
              <a:rPr lang="en-US" sz="2800" dirty="0" err="1"/>
              <a:t>pranayam</a:t>
            </a:r>
            <a:endParaRPr lang="en-US" sz="2800" dirty="0"/>
          </a:p>
          <a:p>
            <a:pPr marL="342900" indent="-342900">
              <a:buFontTx/>
              <a:buAutoNum type="arabicPeriod"/>
            </a:pPr>
            <a:r>
              <a:rPr lang="en-US" sz="2800" dirty="0"/>
              <a:t>Undertaking regular medical check-ups</a:t>
            </a:r>
          </a:p>
          <a:p>
            <a:pPr marL="342900" indent="-342900">
              <a:buFontTx/>
              <a:buAutoNum type="arabicPeriod"/>
            </a:pPr>
            <a:r>
              <a:rPr lang="en-US" sz="2800" dirty="0"/>
              <a:t>Coaching children</a:t>
            </a:r>
          </a:p>
          <a:p>
            <a:pPr marL="342900" indent="-342900">
              <a:buFontTx/>
              <a:buAutoNum type="arabicPeriod"/>
            </a:pPr>
            <a:r>
              <a:rPr lang="en-US" sz="2800" dirty="0"/>
              <a:t>Meeting relatives or close family within the city</a:t>
            </a:r>
          </a:p>
          <a:p>
            <a:pPr marL="342900" indent="-342900">
              <a:buFontTx/>
              <a:buAutoNum type="arabicPeriod"/>
            </a:pPr>
            <a:r>
              <a:rPr lang="en-US" sz="2800" dirty="0"/>
              <a:t>Getting the car serviced</a:t>
            </a:r>
          </a:p>
          <a:p>
            <a:pPr marL="342900" indent="-342900">
              <a:buFontTx/>
              <a:buAutoNum type="arabicPeriod"/>
            </a:pPr>
            <a:r>
              <a:rPr lang="en-US" sz="2800" dirty="0" err="1"/>
              <a:t>Upgradation</a:t>
            </a:r>
            <a:r>
              <a:rPr lang="en-US" sz="2800" dirty="0"/>
              <a:t> of office computer</a:t>
            </a:r>
          </a:p>
          <a:p>
            <a:pPr marL="342900" indent="-342900">
              <a:buFontTx/>
              <a:buAutoNum type="arabicPeriod"/>
            </a:pPr>
            <a:r>
              <a:rPr lang="en-US" sz="2800" dirty="0"/>
              <a:t>Reading  good book</a:t>
            </a:r>
          </a:p>
          <a:p>
            <a:pPr marL="342900" indent="-342900">
              <a:buFontTx/>
              <a:buAutoNum type="arabicPeriod"/>
            </a:pPr>
            <a:endParaRPr lang="en-US" dirty="0">
              <a:latin typeface="Arial" pitchFamily="34"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Rectangle 4"/>
          <p:cNvSpPr>
            <a:spLocks noChangeArrowheads="1"/>
          </p:cNvSpPr>
          <p:nvPr/>
        </p:nvSpPr>
        <p:spPr bwMode="auto">
          <a:xfrm>
            <a:off x="0" y="0"/>
            <a:ext cx="9144000" cy="7140416"/>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tIns="0" bIns="0" anchor="ctr">
            <a:spAutoFit/>
          </a:bodyPr>
          <a:lstStyle/>
          <a:p>
            <a:pPr marL="342900" indent="-342900"/>
            <a:r>
              <a:rPr lang="en-US" sz="3600" dirty="0">
                <a:solidFill>
                  <a:srgbClr val="00FFFF"/>
                </a:solidFill>
              </a:rPr>
              <a:t>Urgent But Not Important</a:t>
            </a:r>
          </a:p>
          <a:p>
            <a:pPr marL="342900" indent="-342900"/>
            <a:endParaRPr lang="en-US" sz="3600" dirty="0">
              <a:solidFill>
                <a:srgbClr val="00FFFF"/>
              </a:solidFill>
            </a:endParaRPr>
          </a:p>
          <a:p>
            <a:pPr marL="342900" indent="-342900">
              <a:buFontTx/>
              <a:buAutoNum type="arabicPeriod"/>
            </a:pPr>
            <a:r>
              <a:rPr lang="en-US" sz="2800" dirty="0"/>
              <a:t>Attending a phone call (Some of the calls may not be important)</a:t>
            </a:r>
          </a:p>
          <a:p>
            <a:pPr marL="342900" indent="-342900">
              <a:buFontTx/>
              <a:buAutoNum type="arabicPeriod"/>
            </a:pPr>
            <a:r>
              <a:rPr lang="en-US" sz="2800" dirty="0"/>
              <a:t>Attending the visitors or strangers who have no serious business with us</a:t>
            </a:r>
          </a:p>
          <a:p>
            <a:pPr marL="342900" indent="-342900">
              <a:buFontTx/>
              <a:buAutoNum type="arabicPeriod"/>
            </a:pPr>
            <a:r>
              <a:rPr lang="en-US" sz="2800" dirty="0"/>
              <a:t>Submitting the reports that may be required but not important</a:t>
            </a:r>
          </a:p>
          <a:p>
            <a:pPr marL="342900" indent="-342900">
              <a:buFontTx/>
              <a:buAutoNum type="arabicPeriod"/>
            </a:pPr>
            <a:r>
              <a:rPr lang="en-US" sz="2800" dirty="0"/>
              <a:t>Meeting called by the boss in which your presence may not be </a:t>
            </a:r>
            <a:r>
              <a:rPr lang="en-US" sz="2800" dirty="0" smtClean="0"/>
              <a:t>necessary</a:t>
            </a:r>
          </a:p>
          <a:p>
            <a:pPr marL="342900" indent="-342900">
              <a:buFontTx/>
              <a:buAutoNum type="arabicPeriod"/>
            </a:pPr>
            <a:endParaRPr lang="en-US" sz="2800" dirty="0" smtClean="0"/>
          </a:p>
          <a:p>
            <a:pPr marL="342900" indent="-342900">
              <a:buFontTx/>
              <a:buAutoNum type="arabicPeriod"/>
            </a:pPr>
            <a:endParaRPr lang="en-US" sz="2800" dirty="0" smtClean="0"/>
          </a:p>
          <a:p>
            <a:pPr marL="342900" indent="-342900">
              <a:buFontTx/>
              <a:buAutoNum type="arabicPeriod"/>
            </a:pPr>
            <a:endParaRPr lang="en-US" sz="2800" dirty="0" smtClean="0"/>
          </a:p>
          <a:p>
            <a:pPr marL="342900" indent="-342900">
              <a:buFontTx/>
              <a:buAutoNum type="arabicPeriod"/>
            </a:pPr>
            <a:endParaRPr lang="en-US" sz="2800" dirty="0" smtClean="0"/>
          </a:p>
          <a:p>
            <a:pPr marL="342900" indent="-342900"/>
            <a:endParaRPr lang="en-US" sz="2800" dirty="0"/>
          </a:p>
          <a:p>
            <a:pPr marL="342900" indent="-342900">
              <a:buFontTx/>
              <a:buAutoNum type="arabicPeriod"/>
            </a:pPr>
            <a:endParaRPr lang="en-US" sz="2800" dirty="0">
              <a:latin typeface="Arial" pitchFamily="34"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Rectangle 4"/>
          <p:cNvSpPr>
            <a:spLocks noChangeArrowheads="1"/>
          </p:cNvSpPr>
          <p:nvPr/>
        </p:nvSpPr>
        <p:spPr bwMode="auto">
          <a:xfrm>
            <a:off x="0" y="1"/>
            <a:ext cx="9144000" cy="7140416"/>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tIns="0" bIns="0" anchor="ctr">
            <a:spAutoFit/>
          </a:bodyPr>
          <a:lstStyle/>
          <a:p>
            <a:pPr marL="342900" indent="-342900"/>
            <a:r>
              <a:rPr lang="en-US" sz="3600" b="1" dirty="0">
                <a:solidFill>
                  <a:srgbClr val="00FFFF"/>
                </a:solidFill>
              </a:rPr>
              <a:t>Neither Urgent Nor Important</a:t>
            </a:r>
          </a:p>
          <a:p>
            <a:pPr marL="342900" indent="-342900"/>
            <a:endParaRPr lang="en-US" sz="3600" dirty="0">
              <a:solidFill>
                <a:srgbClr val="00FFFF"/>
              </a:solidFill>
            </a:endParaRPr>
          </a:p>
          <a:p>
            <a:pPr marL="342900" indent="-342900">
              <a:buFontTx/>
              <a:buAutoNum type="arabicPeriod"/>
            </a:pPr>
            <a:r>
              <a:rPr lang="en-US" sz="2800" dirty="0"/>
              <a:t>Gossiping</a:t>
            </a:r>
          </a:p>
          <a:p>
            <a:pPr marL="342900" indent="-342900">
              <a:buFontTx/>
              <a:buAutoNum type="arabicPeriod"/>
            </a:pPr>
            <a:r>
              <a:rPr lang="en-US" sz="2800" dirty="0"/>
              <a:t>Reading glossy magazines</a:t>
            </a:r>
          </a:p>
          <a:p>
            <a:pPr marL="342900" indent="-342900">
              <a:buFontTx/>
              <a:buAutoNum type="arabicPeriod"/>
            </a:pPr>
            <a:r>
              <a:rPr lang="en-US" sz="2800" dirty="0"/>
              <a:t>Shopping for fun</a:t>
            </a:r>
          </a:p>
          <a:p>
            <a:pPr marL="342900" indent="-342900">
              <a:buFontTx/>
              <a:buAutoNum type="arabicPeriod"/>
            </a:pPr>
            <a:r>
              <a:rPr lang="en-US" sz="2800" dirty="0"/>
              <a:t>Watching the whole of a cricket match (Live)</a:t>
            </a:r>
          </a:p>
          <a:p>
            <a:pPr marL="342900" indent="-342900">
              <a:buFontTx/>
              <a:buAutoNum type="arabicPeriod"/>
            </a:pPr>
            <a:r>
              <a:rPr lang="en-US" sz="2800" dirty="0"/>
              <a:t>Taking unnecessary interest in other’s personal matters</a:t>
            </a:r>
          </a:p>
          <a:p>
            <a:pPr marL="342900" indent="-342900">
              <a:buFontTx/>
              <a:buAutoNum type="arabicPeriod"/>
            </a:pPr>
            <a:r>
              <a:rPr lang="en-US" sz="2800" dirty="0"/>
              <a:t>Channel surfing on T.V.</a:t>
            </a:r>
          </a:p>
          <a:p>
            <a:pPr marL="342900" indent="-342900">
              <a:buFontTx/>
              <a:buAutoNum type="arabicPeriod"/>
            </a:pPr>
            <a:r>
              <a:rPr lang="en-US" sz="2800" dirty="0"/>
              <a:t>Watching movie that has already been watched</a:t>
            </a:r>
          </a:p>
          <a:p>
            <a:pPr marL="342900" indent="-342900">
              <a:buFontTx/>
              <a:buAutoNum type="arabicPeriod"/>
            </a:pPr>
            <a:r>
              <a:rPr lang="en-US" sz="2800" dirty="0"/>
              <a:t>Internet </a:t>
            </a:r>
            <a:r>
              <a:rPr lang="en-US" sz="2800" dirty="0" smtClean="0"/>
              <a:t>surfing</a:t>
            </a:r>
          </a:p>
          <a:p>
            <a:pPr marL="342900" indent="-342900">
              <a:buFontTx/>
              <a:buAutoNum type="arabicPeriod"/>
            </a:pPr>
            <a:r>
              <a:rPr lang="en-US" sz="2800" dirty="0" smtClean="0"/>
              <a:t>Visiting </a:t>
            </a:r>
            <a:r>
              <a:rPr lang="en-US" sz="2800" dirty="0"/>
              <a:t>friend and </a:t>
            </a:r>
            <a:r>
              <a:rPr lang="en-US" sz="2800" dirty="0" err="1"/>
              <a:t>neighbours</a:t>
            </a:r>
            <a:r>
              <a:rPr lang="en-US" sz="2800" dirty="0"/>
              <a:t> aimlessly</a:t>
            </a:r>
          </a:p>
          <a:p>
            <a:pPr marL="342900" indent="-342900">
              <a:buFontTx/>
              <a:buAutoNum type="arabicPeriod"/>
            </a:pPr>
            <a:r>
              <a:rPr lang="en-US" sz="2800" dirty="0"/>
              <a:t>Making lengthy telephone calls </a:t>
            </a:r>
            <a:r>
              <a:rPr lang="en-US" sz="2800" dirty="0" smtClean="0"/>
              <a:t>aimlessly</a:t>
            </a:r>
          </a:p>
          <a:p>
            <a:pPr marL="342900" indent="-342900">
              <a:buFontTx/>
              <a:buAutoNum type="arabicPeriod"/>
            </a:pPr>
            <a:endParaRPr lang="en-US" sz="2800" dirty="0" smtClean="0"/>
          </a:p>
          <a:p>
            <a:pPr marL="342900" indent="-342900">
              <a:buFontTx/>
              <a:buAutoNum type="arabicPeriod"/>
            </a:pPr>
            <a:endParaRPr lang="en-US" sz="2800" dirty="0" smtClean="0"/>
          </a:p>
          <a:p>
            <a:pPr marL="342900" indent="-342900">
              <a:buFontTx/>
              <a:buAutoNum type="arabicPeriod"/>
            </a:pPr>
            <a:endParaRPr lang="en-US" sz="2800" dirty="0"/>
          </a:p>
          <a:p>
            <a:pPr marL="342900" indent="-342900">
              <a:buFontTx/>
              <a:buAutoNum type="arabicPeriod"/>
            </a:pPr>
            <a:endParaRPr lang="en-US" sz="2800" dirty="0">
              <a:latin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8596" y="571480"/>
            <a:ext cx="8258204" cy="5857916"/>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l"/>
            <a:r>
              <a:rPr lang="en-US" sz="2400" dirty="0" smtClean="0">
                <a:solidFill>
                  <a:schemeClr val="tx2">
                    <a:lumMod val="75000"/>
                  </a:schemeClr>
                </a:solidFill>
              </a:rPr>
              <a:t/>
            </a:r>
            <a:br>
              <a:rPr lang="en-US" sz="2400" dirty="0" smtClean="0">
                <a:solidFill>
                  <a:schemeClr val="tx2">
                    <a:lumMod val="75000"/>
                  </a:schemeClr>
                </a:solidFill>
              </a:rPr>
            </a:br>
            <a:r>
              <a:rPr lang="en-US" sz="2400" dirty="0">
                <a:solidFill>
                  <a:schemeClr val="tx2">
                    <a:lumMod val="75000"/>
                  </a:schemeClr>
                </a:solidFill>
              </a:rPr>
              <a:t/>
            </a:r>
            <a:br>
              <a:rPr lang="en-US" sz="2400" dirty="0">
                <a:solidFill>
                  <a:schemeClr val="tx2">
                    <a:lumMod val="75000"/>
                  </a:schemeClr>
                </a:solidFill>
              </a:rPr>
            </a:br>
            <a:r>
              <a:rPr lang="en-US" sz="2400" dirty="0" smtClean="0">
                <a:solidFill>
                  <a:schemeClr val="tx2">
                    <a:lumMod val="75000"/>
                  </a:schemeClr>
                </a:solidFill>
              </a:rPr>
              <a:t/>
            </a:r>
            <a:br>
              <a:rPr lang="en-US" sz="2400" dirty="0" smtClean="0">
                <a:solidFill>
                  <a:schemeClr val="tx2">
                    <a:lumMod val="75000"/>
                  </a:schemeClr>
                </a:solidFill>
              </a:rPr>
            </a:br>
            <a:r>
              <a:rPr lang="en-US" sz="2400" dirty="0">
                <a:solidFill>
                  <a:schemeClr val="tx2">
                    <a:lumMod val="75000"/>
                  </a:schemeClr>
                </a:solidFill>
              </a:rPr>
              <a:t/>
            </a:r>
            <a:br>
              <a:rPr lang="en-US" sz="2400" dirty="0">
                <a:solidFill>
                  <a:schemeClr val="tx2">
                    <a:lumMod val="75000"/>
                  </a:schemeClr>
                </a:solidFill>
              </a:rPr>
            </a:br>
            <a:r>
              <a:rPr lang="en-US" sz="2400" dirty="0" smtClean="0">
                <a:solidFill>
                  <a:schemeClr val="tx2">
                    <a:lumMod val="75000"/>
                  </a:schemeClr>
                </a:solidFill>
              </a:rPr>
              <a:t/>
            </a:r>
            <a:br>
              <a:rPr lang="en-US" sz="2400" dirty="0" smtClean="0">
                <a:solidFill>
                  <a:schemeClr val="tx2">
                    <a:lumMod val="75000"/>
                  </a:schemeClr>
                </a:solidFill>
              </a:rPr>
            </a:br>
            <a:r>
              <a:rPr lang="en-US" sz="2700" b="1" dirty="0" smtClean="0">
                <a:solidFill>
                  <a:schemeClr val="tx2">
                    <a:lumMod val="75000"/>
                  </a:schemeClr>
                </a:solidFill>
                <a:latin typeface="Batang" pitchFamily="18" charset="-127"/>
                <a:ea typeface="Batang" pitchFamily="18" charset="-127"/>
              </a:rPr>
              <a:t>Home Science is the field of knowledge and services primarily concerned with strengthening family life and enhancing potentials of the individual for meaningful living through :</a:t>
            </a:r>
            <a:br>
              <a:rPr lang="en-US" sz="2700" b="1" dirty="0" smtClean="0">
                <a:solidFill>
                  <a:schemeClr val="tx2">
                    <a:lumMod val="75000"/>
                  </a:schemeClr>
                </a:solidFill>
                <a:latin typeface="Batang" pitchFamily="18" charset="-127"/>
                <a:ea typeface="Batang" pitchFamily="18" charset="-127"/>
              </a:rPr>
            </a:br>
            <a:r>
              <a:rPr lang="en-US" sz="2700" b="1" dirty="0" smtClean="0">
                <a:solidFill>
                  <a:srgbClr val="FF0000"/>
                </a:solidFill>
                <a:latin typeface="Batang" pitchFamily="18" charset="-127"/>
                <a:ea typeface="Batang" pitchFamily="18" charset="-127"/>
              </a:rPr>
              <a:t>TEACHING :</a:t>
            </a:r>
            <a:br>
              <a:rPr lang="en-US" sz="2700" b="1" dirty="0" smtClean="0">
                <a:solidFill>
                  <a:srgbClr val="FF0000"/>
                </a:solidFill>
                <a:latin typeface="Batang" pitchFamily="18" charset="-127"/>
                <a:ea typeface="Batang" pitchFamily="18" charset="-127"/>
              </a:rPr>
            </a:br>
            <a:r>
              <a:rPr lang="en-US" sz="2700" b="1" dirty="0" smtClean="0">
                <a:solidFill>
                  <a:schemeClr val="tx2">
                    <a:lumMod val="75000"/>
                  </a:schemeClr>
                </a:solidFill>
                <a:latin typeface="Batang" pitchFamily="18" charset="-127"/>
                <a:ea typeface="Batang" pitchFamily="18" charset="-127"/>
              </a:rPr>
              <a:t>Educating the individual for family living. </a:t>
            </a:r>
            <a:br>
              <a:rPr lang="en-US" sz="2700" b="1" dirty="0" smtClean="0">
                <a:solidFill>
                  <a:schemeClr val="tx2">
                    <a:lumMod val="75000"/>
                  </a:schemeClr>
                </a:solidFill>
                <a:latin typeface="Batang" pitchFamily="18" charset="-127"/>
                <a:ea typeface="Batang" pitchFamily="18" charset="-127"/>
              </a:rPr>
            </a:br>
            <a:r>
              <a:rPr lang="en-US" sz="2700" b="1" dirty="0" smtClean="0">
                <a:solidFill>
                  <a:schemeClr val="tx2">
                    <a:lumMod val="75000"/>
                  </a:schemeClr>
                </a:solidFill>
                <a:latin typeface="Batang" pitchFamily="18" charset="-127"/>
                <a:ea typeface="Batang" pitchFamily="18" charset="-127"/>
              </a:rPr>
              <a:t>Improving the services and goods used by families.</a:t>
            </a:r>
            <a:br>
              <a:rPr lang="en-US" sz="2700" b="1" dirty="0" smtClean="0">
                <a:solidFill>
                  <a:schemeClr val="tx2">
                    <a:lumMod val="75000"/>
                  </a:schemeClr>
                </a:solidFill>
                <a:latin typeface="Batang" pitchFamily="18" charset="-127"/>
                <a:ea typeface="Batang" pitchFamily="18" charset="-127"/>
              </a:rPr>
            </a:br>
            <a:r>
              <a:rPr lang="en-US" sz="2700" b="1" dirty="0" smtClean="0">
                <a:solidFill>
                  <a:srgbClr val="FF0000"/>
                </a:solidFill>
                <a:latin typeface="Batang" pitchFamily="18" charset="-127"/>
                <a:ea typeface="Batang" pitchFamily="18" charset="-127"/>
              </a:rPr>
              <a:t>RESEARCH: </a:t>
            </a:r>
            <a:br>
              <a:rPr lang="en-US" sz="2700" b="1" dirty="0" smtClean="0">
                <a:solidFill>
                  <a:srgbClr val="FF0000"/>
                </a:solidFill>
                <a:latin typeface="Batang" pitchFamily="18" charset="-127"/>
                <a:ea typeface="Batang" pitchFamily="18" charset="-127"/>
              </a:rPr>
            </a:br>
            <a:r>
              <a:rPr lang="en-US" sz="2700" b="1" dirty="0" smtClean="0">
                <a:solidFill>
                  <a:schemeClr val="tx2">
                    <a:lumMod val="75000"/>
                  </a:schemeClr>
                </a:solidFill>
                <a:latin typeface="Batang" pitchFamily="18" charset="-127"/>
                <a:ea typeface="Batang" pitchFamily="18" charset="-127"/>
              </a:rPr>
              <a:t>Conducting the research to discover the changing needs of individual and families and the means of satisfying these needs.</a:t>
            </a:r>
            <a:br>
              <a:rPr lang="en-US" sz="2700" b="1" dirty="0" smtClean="0">
                <a:solidFill>
                  <a:schemeClr val="tx2">
                    <a:lumMod val="75000"/>
                  </a:schemeClr>
                </a:solidFill>
                <a:latin typeface="Batang" pitchFamily="18" charset="-127"/>
                <a:ea typeface="Batang" pitchFamily="18" charset="-127"/>
              </a:rPr>
            </a:br>
            <a:r>
              <a:rPr lang="en-US" sz="2700" b="1" dirty="0" smtClean="0">
                <a:solidFill>
                  <a:srgbClr val="FF0000"/>
                </a:solidFill>
                <a:latin typeface="Batang" pitchFamily="18" charset="-127"/>
                <a:ea typeface="Batang" pitchFamily="18" charset="-127"/>
              </a:rPr>
              <a:t>EXTENSION : </a:t>
            </a:r>
            <a:br>
              <a:rPr lang="en-US" sz="2700" b="1" dirty="0" smtClean="0">
                <a:solidFill>
                  <a:srgbClr val="FF0000"/>
                </a:solidFill>
                <a:latin typeface="Batang" pitchFamily="18" charset="-127"/>
                <a:ea typeface="Batang" pitchFamily="18" charset="-127"/>
              </a:rPr>
            </a:br>
            <a:r>
              <a:rPr lang="en-US" sz="2700" b="1" dirty="0" smtClean="0">
                <a:solidFill>
                  <a:schemeClr val="tx2">
                    <a:lumMod val="75000"/>
                  </a:schemeClr>
                </a:solidFill>
                <a:latin typeface="Batang" pitchFamily="18" charset="-127"/>
                <a:ea typeface="Batang" pitchFamily="18" charset="-127"/>
              </a:rPr>
              <a:t>Furthering community, national and worldwide conditions </a:t>
            </a:r>
            <a:r>
              <a:rPr lang="en-US" sz="2700" b="1" dirty="0" err="1" smtClean="0">
                <a:solidFill>
                  <a:schemeClr val="tx2">
                    <a:lumMod val="75000"/>
                  </a:schemeClr>
                </a:solidFill>
                <a:latin typeface="Batang" pitchFamily="18" charset="-127"/>
                <a:ea typeface="Batang" pitchFamily="18" charset="-127"/>
              </a:rPr>
              <a:t>favourable</a:t>
            </a:r>
            <a:r>
              <a:rPr lang="en-US" sz="2700" b="1" dirty="0" smtClean="0">
                <a:solidFill>
                  <a:schemeClr val="tx2">
                    <a:lumMod val="75000"/>
                  </a:schemeClr>
                </a:solidFill>
                <a:latin typeface="Batang" pitchFamily="18" charset="-127"/>
                <a:ea typeface="Batang" pitchFamily="18" charset="-127"/>
              </a:rPr>
              <a:t> to family living.</a:t>
            </a:r>
            <a:br>
              <a:rPr lang="en-US" sz="2700" b="1" dirty="0" smtClean="0">
                <a:solidFill>
                  <a:schemeClr val="tx2">
                    <a:lumMod val="75000"/>
                  </a:schemeClr>
                </a:solidFill>
                <a:latin typeface="Batang" pitchFamily="18" charset="-127"/>
                <a:ea typeface="Batang" pitchFamily="18" charset="-127"/>
              </a:rPr>
            </a:br>
            <a:r>
              <a:rPr lang="en-US" sz="2400" dirty="0">
                <a:solidFill>
                  <a:schemeClr val="tx2">
                    <a:lumMod val="75000"/>
                  </a:schemeClr>
                </a:solidFill>
              </a:rPr>
              <a:t/>
            </a:r>
            <a:br>
              <a:rPr lang="en-US" sz="2400" dirty="0">
                <a:solidFill>
                  <a:schemeClr val="tx2">
                    <a:lumMod val="75000"/>
                  </a:schemeClr>
                </a:solidFill>
              </a:rPr>
            </a:br>
            <a:r>
              <a:rPr lang="en-US" sz="2400" dirty="0" smtClean="0">
                <a:solidFill>
                  <a:schemeClr val="tx2">
                    <a:lumMod val="75000"/>
                  </a:schemeClr>
                </a:solidFill>
              </a:rPr>
              <a:t/>
            </a:r>
            <a:br>
              <a:rPr lang="en-US" sz="2400" dirty="0" smtClean="0">
                <a:solidFill>
                  <a:schemeClr val="tx2">
                    <a:lumMod val="75000"/>
                  </a:schemeClr>
                </a:solidFill>
              </a:rPr>
            </a:br>
            <a:r>
              <a:rPr lang="en-US" sz="2400" dirty="0" smtClean="0">
                <a:solidFill>
                  <a:schemeClr val="tx2">
                    <a:lumMod val="75000"/>
                  </a:schemeClr>
                </a:solidFill>
              </a:rPr>
              <a:t/>
            </a:r>
            <a:br>
              <a:rPr lang="en-US" sz="2400" dirty="0" smtClean="0">
                <a:solidFill>
                  <a:schemeClr val="tx2">
                    <a:lumMod val="75000"/>
                  </a:schemeClr>
                </a:solidFill>
              </a:rPr>
            </a:br>
            <a:endParaRPr lang="en-IN" sz="2400" dirty="0">
              <a:solidFill>
                <a:schemeClr val="tx2">
                  <a:lumMod val="75000"/>
                </a:schemeClr>
              </a:solidFill>
            </a:endParaRPr>
          </a:p>
        </p:txBody>
      </p:sp>
      <p:sp>
        <p:nvSpPr>
          <p:cNvPr id="5" name="Rectangle 4"/>
          <p:cNvSpPr/>
          <p:nvPr/>
        </p:nvSpPr>
        <p:spPr>
          <a:xfrm>
            <a:off x="2400347" y="214290"/>
            <a:ext cx="4529107"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HOME SCIENCE</a:t>
            </a:r>
            <a:endParaRPr lang="en-US" sz="4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Rectangle 4"/>
          <p:cNvSpPr>
            <a:spLocks noChangeArrowheads="1"/>
          </p:cNvSpPr>
          <p:nvPr/>
        </p:nvSpPr>
        <p:spPr bwMode="auto">
          <a:xfrm>
            <a:off x="0" y="-88900"/>
            <a:ext cx="9144000" cy="704691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spAutoFit/>
          </a:bodyPr>
          <a:lstStyle/>
          <a:p>
            <a:r>
              <a:rPr lang="en-US" sz="3600" b="1" dirty="0">
                <a:solidFill>
                  <a:srgbClr val="99FF33"/>
                </a:solidFill>
              </a:rPr>
              <a:t>Let Us Focus On results, Not Activity</a:t>
            </a:r>
          </a:p>
          <a:p>
            <a:endParaRPr lang="en-US" sz="2800" dirty="0">
              <a:solidFill>
                <a:srgbClr val="99FF33"/>
              </a:solidFill>
            </a:endParaRPr>
          </a:p>
          <a:p>
            <a:r>
              <a:rPr lang="en-US" sz="2800" dirty="0"/>
              <a:t>Sometimes we take satisfaction from the endless activities we are engaged in and feel happy about our constant dynamism. But, at the end of the day, when we look at the end result of all the activities, there is no much to be pleased with. It appears that we have been busy doing with nothing. </a:t>
            </a:r>
          </a:p>
          <a:p>
            <a:endParaRPr lang="en-US" sz="2800" dirty="0"/>
          </a:p>
          <a:p>
            <a:r>
              <a:rPr lang="en-US" sz="2800" dirty="0"/>
              <a:t>A wise time manager delegates the routine and less important work to his team members and tries to focus on the more important tasks. </a:t>
            </a:r>
          </a:p>
          <a:p>
            <a:endParaRPr lang="en-US" sz="2800" dirty="0"/>
          </a:p>
          <a:p>
            <a:r>
              <a:rPr lang="en-US" sz="2800" dirty="0"/>
              <a:t>And a still wiser executive is the one who delegates even the more important tasks to his juniors and focuses on the most crucial decisions and problems.</a:t>
            </a:r>
          </a:p>
          <a:p>
            <a:endParaRPr lang="en-US" sz="2800" dirty="0">
              <a:latin typeface="Arial" pitchFamily="34"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4" name="Rectangle 4"/>
          <p:cNvSpPr>
            <a:spLocks noChangeArrowheads="1"/>
          </p:cNvSpPr>
          <p:nvPr/>
        </p:nvSpPr>
        <p:spPr bwMode="auto">
          <a:xfrm>
            <a:off x="0" y="3175"/>
            <a:ext cx="9144000" cy="686276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spAutoFit/>
          </a:bodyPr>
          <a:lstStyle/>
          <a:p>
            <a:r>
              <a:rPr lang="en-US" sz="2800" dirty="0"/>
              <a:t>We need to start any task with an end in mind. For example, reading a book is an activity and the end result is delight, knowledge or enhancement of our ability;</a:t>
            </a:r>
          </a:p>
          <a:p>
            <a:endParaRPr lang="en-US" sz="2800" dirty="0"/>
          </a:p>
          <a:p>
            <a:r>
              <a:rPr lang="en-US" sz="2800" dirty="0"/>
              <a:t> Jogging is an activity and keeping fit or reducing weight could be its end result; </a:t>
            </a:r>
          </a:p>
          <a:p>
            <a:r>
              <a:rPr lang="en-US" sz="2800" dirty="0"/>
              <a:t>Meditation may be an activity and it could be aimed at improving one’s mental and spiritual health. </a:t>
            </a:r>
          </a:p>
          <a:p>
            <a:endParaRPr lang="en-US" sz="2800" dirty="0"/>
          </a:p>
          <a:p>
            <a:r>
              <a:rPr lang="en-US" sz="2800" dirty="0"/>
              <a:t>While undertaking any activity, we should ask ourselves the question: ‘Why am I undertaking this activity? </a:t>
            </a:r>
          </a:p>
          <a:p>
            <a:endParaRPr lang="en-US" sz="2800" dirty="0"/>
          </a:p>
          <a:p>
            <a:r>
              <a:rPr lang="en-US" sz="2800" dirty="0"/>
              <a:t>By getting an honest answer to this question, we shall be able to delete from our time plan a lot of unnecessary activities that will ‘fill up’ our time.</a:t>
            </a:r>
          </a:p>
          <a:p>
            <a:r>
              <a:rPr lang="en-US" sz="2400" dirty="0"/>
              <a:t>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0242217">
            <a:off x="2178287" y="1267555"/>
            <a:ext cx="3844585" cy="292387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Thank           	you</a:t>
            </a:r>
            <a:r>
              <a:rPr lang="en-US" sz="9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sz="9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a:r>
              <a:rPr lang="en-US" sz="3200" dirty="0" smtClean="0">
                <a:solidFill>
                  <a:srgbClr val="FF0000"/>
                </a:solidFill>
                <a:latin typeface="Batang" pitchFamily="18" charset="-127"/>
                <a:ea typeface="Batang" pitchFamily="18" charset="-127"/>
              </a:rPr>
              <a:t/>
            </a:r>
            <a:br>
              <a:rPr lang="en-US" sz="3200" dirty="0" smtClean="0">
                <a:solidFill>
                  <a:srgbClr val="FF0000"/>
                </a:solidFill>
                <a:latin typeface="Batang" pitchFamily="18" charset="-127"/>
                <a:ea typeface="Batang" pitchFamily="18" charset="-127"/>
              </a:rPr>
            </a:br>
            <a:r>
              <a:rPr lang="en-US" sz="3200" dirty="0">
                <a:solidFill>
                  <a:srgbClr val="FF0000"/>
                </a:solidFill>
                <a:latin typeface="Batang" pitchFamily="18" charset="-127"/>
                <a:ea typeface="Batang" pitchFamily="18" charset="-127"/>
              </a:rPr>
              <a:t/>
            </a:r>
            <a:br>
              <a:rPr lang="en-US" sz="3200" dirty="0">
                <a:solidFill>
                  <a:srgbClr val="FF0000"/>
                </a:solidFill>
                <a:latin typeface="Batang" pitchFamily="18" charset="-127"/>
                <a:ea typeface="Batang" pitchFamily="18" charset="-127"/>
              </a:rPr>
            </a:br>
            <a:r>
              <a:rPr lang="en-US" sz="3200" dirty="0" smtClean="0">
                <a:solidFill>
                  <a:srgbClr val="FF0000"/>
                </a:solidFill>
                <a:latin typeface="Batang" pitchFamily="18" charset="-127"/>
                <a:ea typeface="Batang" pitchFamily="18" charset="-127"/>
              </a:rPr>
              <a:t/>
            </a:r>
            <a:br>
              <a:rPr lang="en-US" sz="3200" dirty="0" smtClean="0">
                <a:solidFill>
                  <a:srgbClr val="FF0000"/>
                </a:solidFill>
                <a:latin typeface="Batang" pitchFamily="18" charset="-127"/>
                <a:ea typeface="Batang" pitchFamily="18" charset="-127"/>
              </a:rPr>
            </a:br>
            <a:r>
              <a:rPr lang="en-US" sz="3200" dirty="0">
                <a:solidFill>
                  <a:srgbClr val="FF0000"/>
                </a:solidFill>
                <a:latin typeface="Batang" pitchFamily="18" charset="-127"/>
                <a:ea typeface="Batang" pitchFamily="18" charset="-127"/>
              </a:rPr>
              <a:t/>
            </a:r>
            <a:br>
              <a:rPr lang="en-US" sz="3200" dirty="0">
                <a:solidFill>
                  <a:srgbClr val="FF0000"/>
                </a:solidFill>
                <a:latin typeface="Batang" pitchFamily="18" charset="-127"/>
                <a:ea typeface="Batang" pitchFamily="18" charset="-127"/>
              </a:rPr>
            </a:br>
            <a:r>
              <a:rPr lang="en-US" sz="3200" dirty="0" smtClean="0">
                <a:solidFill>
                  <a:srgbClr val="FF0000"/>
                </a:solidFill>
                <a:latin typeface="Batang" pitchFamily="18" charset="-127"/>
                <a:ea typeface="Batang" pitchFamily="18" charset="-127"/>
              </a:rPr>
              <a:t>Home Science synthesizes knowledge drawn from its own research, from the physical, biological ,social sciences and the arts  and applies this knowledge to improving the lives of families and individuals.</a:t>
            </a:r>
            <a:endParaRPr lang="en-IN" sz="3200" dirty="0">
              <a:solidFill>
                <a:srgbClr val="FF0000"/>
              </a:solidFill>
              <a:latin typeface="Batang" pitchFamily="18" charset="-127"/>
              <a:ea typeface="Batang" pitchFamily="18" charset="-127"/>
            </a:endParaRPr>
          </a:p>
        </p:txBody>
      </p:sp>
      <p:pic>
        <p:nvPicPr>
          <p:cNvPr id="3" name="Picture 3" descr="G:\Ila Photos - 12.06.2011 1346.jpg"/>
          <p:cNvPicPr>
            <a:picLocks noChangeAspect="1" noChangeArrowheads="1"/>
          </p:cNvPicPr>
          <p:nvPr/>
        </p:nvPicPr>
        <p:blipFill>
          <a:blip r:embed="rId2"/>
          <a:srcRect/>
          <a:stretch>
            <a:fillRect/>
          </a:stretch>
        </p:blipFill>
        <p:spPr bwMode="auto">
          <a:xfrm>
            <a:off x="5500694" y="2786058"/>
            <a:ext cx="3643306" cy="407194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b="1" cap="none" spc="0" dirty="0" smtClean="0">
                <a:ln w="24500" cmpd="dbl">
                  <a:solidFill>
                    <a:schemeClr val="accent2">
                      <a:shade val="85000"/>
                      <a:satMod val="155000"/>
                    </a:schemeClr>
                  </a:solidFill>
                  <a:prstDash val="solid"/>
                  <a:miter lim="800000"/>
                </a:ln>
                <a:solidFill>
                  <a:srgbClr val="FFFF00"/>
                </a:solidFill>
                <a:effectLst>
                  <a:outerShdw blurRad="38100" dist="38100" dir="7020000" algn="tl">
                    <a:srgbClr val="000000">
                      <a:alpha val="35000"/>
                    </a:srgbClr>
                  </a:outerShdw>
                </a:effectLst>
              </a:rPr>
              <a:t>Objectives</a:t>
            </a:r>
            <a:r>
              <a:rPr lang="en-US" b="1" cap="none" spc="0" dirty="0" smtClean="0">
                <a:ln w="24500" cmpd="dbl">
                  <a:solidFill>
                    <a:schemeClr val="accent2">
                      <a:shade val="85000"/>
                      <a:satMod val="155000"/>
                    </a:schemeClr>
                  </a:solidFill>
                  <a:prstDash val="solid"/>
                  <a:miter lim="800000"/>
                </a:ln>
                <a:solidFill>
                  <a:srgbClr val="FFFF00"/>
                </a:solidFill>
                <a:effectLst>
                  <a:outerShdw blurRad="38100" dist="38100" dir="7020000" algn="tl">
                    <a:srgbClr val="000000">
                      <a:alpha val="35000"/>
                    </a:srgbClr>
                  </a:outerShdw>
                </a:effectLst>
              </a:rPr>
              <a:t/>
            </a:r>
            <a:br>
              <a:rPr lang="en-US" b="1" cap="none" spc="0" dirty="0" smtClean="0">
                <a:ln w="24500" cmpd="dbl">
                  <a:solidFill>
                    <a:schemeClr val="accent2">
                      <a:shade val="85000"/>
                      <a:satMod val="155000"/>
                    </a:schemeClr>
                  </a:solidFill>
                  <a:prstDash val="solid"/>
                  <a:miter lim="800000"/>
                </a:ln>
                <a:solidFill>
                  <a:srgbClr val="FFFF00"/>
                </a:solidFill>
                <a:effectLst>
                  <a:outerShdw blurRad="38100" dist="38100" dir="7020000" algn="tl">
                    <a:srgbClr val="000000">
                      <a:alpha val="35000"/>
                    </a:srgbClr>
                  </a:outerShdw>
                </a:effectLst>
              </a:rPr>
            </a:br>
            <a:endParaRPr lang="en-IN" dirty="0">
              <a:solidFill>
                <a:srgbClr val="FFFF00"/>
              </a:solidFill>
            </a:endParaRPr>
          </a:p>
        </p:txBody>
      </p:sp>
      <p:sp>
        <p:nvSpPr>
          <p:cNvPr id="3" name="Rectangle 2"/>
          <p:cNvSpPr/>
          <p:nvPr/>
        </p:nvSpPr>
        <p:spPr>
          <a:xfrm>
            <a:off x="500034" y="1000108"/>
            <a:ext cx="8643966" cy="5632311"/>
          </a:xfrm>
          <a:prstGeom prst="rect">
            <a:avLst/>
          </a:prstGeom>
        </p:spPr>
        <p:txBody>
          <a:bodyPr wrap="square">
            <a:spAutoFit/>
          </a:bodyPr>
          <a:lstStyle/>
          <a:p>
            <a:pPr marL="457200" indent="-457200">
              <a:buAutoNum type="arabicPeriod"/>
            </a:pPr>
            <a:r>
              <a:rPr lang="en-US" sz="2400" b="1" dirty="0" smtClean="0">
                <a:solidFill>
                  <a:srgbClr val="FF0000"/>
                </a:solidFill>
                <a:latin typeface="Batang" pitchFamily="18" charset="-127"/>
                <a:ea typeface="Batang" pitchFamily="18" charset="-127"/>
              </a:rPr>
              <a:t>Be efficient homemakers, dutiful mothers and purposeful citizens.</a:t>
            </a:r>
          </a:p>
          <a:p>
            <a:pPr marL="457200" indent="-457200">
              <a:buAutoNum type="arabicPeriod"/>
            </a:pPr>
            <a:endParaRPr lang="en-US" sz="2400" b="1" dirty="0">
              <a:solidFill>
                <a:srgbClr val="FF0000"/>
              </a:solidFill>
              <a:latin typeface="Batang" pitchFamily="18" charset="-127"/>
              <a:ea typeface="Batang" pitchFamily="18" charset="-127"/>
            </a:endParaRPr>
          </a:p>
          <a:p>
            <a:pPr marL="457200" indent="-457200">
              <a:buAutoNum type="arabicPeriod"/>
            </a:pPr>
            <a:r>
              <a:rPr lang="en-US" sz="2400" b="1" dirty="0" smtClean="0">
                <a:solidFill>
                  <a:srgbClr val="FF0000"/>
                </a:solidFill>
                <a:latin typeface="Batang" pitchFamily="18" charset="-127"/>
                <a:ea typeface="Batang" pitchFamily="18" charset="-127"/>
              </a:rPr>
              <a:t> Develop a sense of responsibility in their homes.</a:t>
            </a:r>
          </a:p>
          <a:p>
            <a:pPr marL="457200" indent="-457200">
              <a:buAutoNum type="arabicPeriod"/>
            </a:pPr>
            <a:endParaRPr lang="en-US" sz="2400" b="1" dirty="0">
              <a:solidFill>
                <a:srgbClr val="FF0000"/>
              </a:solidFill>
              <a:latin typeface="Batang" pitchFamily="18" charset="-127"/>
              <a:ea typeface="Batang" pitchFamily="18" charset="-127"/>
            </a:endParaRPr>
          </a:p>
          <a:p>
            <a:pPr marL="457200" indent="-457200">
              <a:buAutoNum type="arabicPeriod"/>
            </a:pPr>
            <a:r>
              <a:rPr lang="en-US" sz="2400" b="1" dirty="0" smtClean="0">
                <a:solidFill>
                  <a:srgbClr val="FF0000"/>
                </a:solidFill>
                <a:latin typeface="Batang" pitchFamily="18" charset="-127"/>
                <a:ea typeface="Batang" pitchFamily="18" charset="-127"/>
              </a:rPr>
              <a:t>Lead happy and contented lives within their means.</a:t>
            </a:r>
          </a:p>
          <a:p>
            <a:pPr marL="457200" indent="-457200">
              <a:buAutoNum type="arabicPeriod"/>
            </a:pPr>
            <a:endParaRPr lang="en-US" sz="2400" b="1" dirty="0" smtClean="0">
              <a:solidFill>
                <a:srgbClr val="FF0000"/>
              </a:solidFill>
              <a:latin typeface="Batang" pitchFamily="18" charset="-127"/>
              <a:ea typeface="Batang" pitchFamily="18" charset="-127"/>
            </a:endParaRPr>
          </a:p>
          <a:p>
            <a:pPr marL="457200" indent="-457200"/>
            <a:r>
              <a:rPr lang="en-US" sz="2400" b="1" dirty="0" smtClean="0">
                <a:solidFill>
                  <a:srgbClr val="FF0000"/>
                </a:solidFill>
                <a:latin typeface="Batang" pitchFamily="18" charset="-127"/>
                <a:ea typeface="Batang" pitchFamily="18" charset="-127"/>
              </a:rPr>
              <a:t>4. Adjust between demands of home and career.</a:t>
            </a:r>
          </a:p>
          <a:p>
            <a:pPr marL="457200" indent="-457200"/>
            <a:endParaRPr lang="en-US" sz="2400" b="1" dirty="0">
              <a:solidFill>
                <a:srgbClr val="FF0000"/>
              </a:solidFill>
              <a:latin typeface="Batang" pitchFamily="18" charset="-127"/>
              <a:ea typeface="Batang" pitchFamily="18" charset="-127"/>
            </a:endParaRPr>
          </a:p>
          <a:p>
            <a:pPr marL="457200" indent="-457200"/>
            <a:r>
              <a:rPr lang="en-US" sz="2400" b="1" dirty="0" smtClean="0">
                <a:solidFill>
                  <a:srgbClr val="FF0000"/>
                </a:solidFill>
                <a:latin typeface="Batang" pitchFamily="18" charset="-127"/>
                <a:ea typeface="Batang" pitchFamily="18" charset="-127"/>
              </a:rPr>
              <a:t>5. Cultivate good responsibilities at home, school and          society.</a:t>
            </a:r>
          </a:p>
          <a:p>
            <a:pPr marL="457200" indent="-457200"/>
            <a:r>
              <a:rPr lang="en-US" sz="2400" b="1" dirty="0" smtClean="0">
                <a:solidFill>
                  <a:srgbClr val="FF0000"/>
                </a:solidFill>
                <a:latin typeface="Batang" pitchFamily="18" charset="-127"/>
                <a:ea typeface="Batang" pitchFamily="18" charset="-127"/>
              </a:rPr>
              <a:t>6. Appreciate dignity of labour.</a:t>
            </a:r>
          </a:p>
          <a:p>
            <a:pPr marL="457200" indent="-457200"/>
            <a:endParaRPr lang="en-US" sz="2400" b="1" dirty="0">
              <a:solidFill>
                <a:srgbClr val="FF0000"/>
              </a:solidFill>
              <a:latin typeface="Batang" pitchFamily="18" charset="-127"/>
              <a:ea typeface="Batang" pitchFamily="18" charset="-127"/>
            </a:endParaRPr>
          </a:p>
          <a:p>
            <a:pPr marL="457200" indent="-457200"/>
            <a:r>
              <a:rPr lang="en-US" sz="2400" b="1" dirty="0" smtClean="0">
                <a:solidFill>
                  <a:srgbClr val="FF0000"/>
                </a:solidFill>
                <a:latin typeface="Batang" pitchFamily="18" charset="-127"/>
                <a:ea typeface="Batang" pitchFamily="18" charset="-127"/>
              </a:rPr>
              <a:t>7. Form good health habits.</a:t>
            </a:r>
            <a:br>
              <a:rPr lang="en-US" sz="2400" b="1" dirty="0" smtClean="0">
                <a:solidFill>
                  <a:srgbClr val="FF0000"/>
                </a:solidFill>
                <a:latin typeface="Batang" pitchFamily="18" charset="-127"/>
                <a:ea typeface="Batang" pitchFamily="18" charset="-127"/>
              </a:rPr>
            </a:br>
            <a:endParaRPr lang="en-IN" sz="2400" b="1" dirty="0">
              <a:solidFill>
                <a:srgbClr val="FF0000"/>
              </a:solidFill>
              <a:latin typeface="Batang" pitchFamily="18" charset="-127"/>
              <a:ea typeface="Batang" pitchFamily="18" charset="-127"/>
            </a:endParaRPr>
          </a:p>
        </p:txBody>
      </p:sp>
      <p:pic>
        <p:nvPicPr>
          <p:cNvPr id="4" name="Picture 4" descr="G:\Ila Photos - 12.06.2011 1347.jpg"/>
          <p:cNvPicPr>
            <a:picLocks noChangeAspect="1" noChangeArrowheads="1"/>
          </p:cNvPicPr>
          <p:nvPr/>
        </p:nvPicPr>
        <p:blipFill>
          <a:blip r:embed="rId2"/>
          <a:srcRect/>
          <a:stretch>
            <a:fillRect/>
          </a:stretch>
        </p:blipFill>
        <p:spPr bwMode="auto">
          <a:xfrm>
            <a:off x="5500694" y="4714884"/>
            <a:ext cx="3429024" cy="2143116"/>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800</TotalTime>
  <Words>4527</Words>
  <Application>Microsoft Office PowerPoint</Application>
  <PresentationFormat>On-screen Show (4:3)</PresentationFormat>
  <Paragraphs>661</Paragraphs>
  <Slides>72</Slides>
  <Notes>1</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Office Theme</vt:lpstr>
      <vt:lpstr>Slide 1</vt:lpstr>
      <vt:lpstr>Slide 2</vt:lpstr>
      <vt:lpstr>Home Science is the science of the home which is concerned with the maintenance and enrichment of human relationship through development and judicious use of all available human and material sources.   Home Science aims to develop women personally and professionally.  Home Science is not just about educating women to be experts of home decoration. The subject is largely scientific in nature and requires analytical mind and scientific temper.    </vt:lpstr>
      <vt:lpstr>Slide 4</vt:lpstr>
      <vt:lpstr>Slide 5</vt:lpstr>
      <vt:lpstr>Slide 6</vt:lpstr>
      <vt:lpstr>     Home Science is the field of knowledge and services primarily concerned with strengthening family life and enhancing potentials of the individual for meaningful living through : TEACHING : Educating the individual for family living.  Improving the services and goods used by families. RESEARCH:  Conducting the research to discover the changing needs of individual and families and the means of satisfying these needs. EXTENSION :  Furthering community, national and worldwide conditions favourable to family living.    </vt:lpstr>
      <vt:lpstr>    Home Science synthesizes knowledge drawn from its own research, from the physical, biological ,social sciences and the arts  and applies this knowledge to improving the lives of families and individuals.</vt:lpstr>
      <vt:lpstr>Objectives </vt:lpstr>
      <vt:lpstr>Slide 10</vt:lpstr>
      <vt:lpstr>Slide 11</vt:lpstr>
      <vt:lpstr>Food and Nutrition Catering </vt:lpstr>
      <vt:lpstr>Food Preservation</vt:lpstr>
      <vt:lpstr>Baking and Confectionary</vt:lpstr>
      <vt:lpstr>Family Resource Management </vt:lpstr>
      <vt:lpstr> Textile and Garment Designing</vt:lpstr>
      <vt:lpstr>  Child/Human Development</vt:lpstr>
      <vt:lpstr>   Communication and Extension Education</vt:lpstr>
      <vt:lpstr>Dietician Lecturer Reader Researcher in National Institutes, Research Centres</vt:lpstr>
      <vt:lpstr>   Activities of Home Science Department  1. Short term Courses in Home Science 2. LPG Safety Clinic 3. Food Festival 4. Health Check up of the students 5. Essay Competition 6. Dental Check up of the students 7. Lectures of eminent faculties 8. “Kitchen Queen” competition in     collaboration with Bharat Gas Service 9. Workshop on “Flower Decoration and     Arrangement”   </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 Science is the field of knowledge and services primarily concerned with strengthening family life and enhancing potentials of the individual for meaningful living through : TEACHING : Educating the individual for family living.  Improving the services and goods used by families. RESEARCH:  Conducting the research to discover the changing needs of individual and families and the means of satisfying these needs.</dc:title>
  <dc:creator>Ila</dc:creator>
  <cp:lastModifiedBy>dell</cp:lastModifiedBy>
  <cp:revision>101</cp:revision>
  <dcterms:created xsi:type="dcterms:W3CDTF">2012-06-26T02:59:19Z</dcterms:created>
  <dcterms:modified xsi:type="dcterms:W3CDTF">2018-01-04T03:09:03Z</dcterms:modified>
</cp:coreProperties>
</file>