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2" r:id="rId2"/>
    <p:sldId id="256" r:id="rId3"/>
    <p:sldId id="303" r:id="rId4"/>
    <p:sldId id="309" r:id="rId5"/>
    <p:sldId id="304" r:id="rId6"/>
    <p:sldId id="305" r:id="rId7"/>
    <p:sldId id="306" r:id="rId8"/>
    <p:sldId id="307" r:id="rId9"/>
    <p:sldId id="30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6F7CC1-B479-4573-89F5-B486F59F1533}">
          <p14:sldIdLst>
            <p14:sldId id="302"/>
            <p14:sldId id="256"/>
            <p14:sldId id="303"/>
            <p14:sldId id="309"/>
            <p14:sldId id="304"/>
            <p14:sldId id="305"/>
            <p14:sldId id="306"/>
            <p14:sldId id="307"/>
            <p14:sldId id="30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7D4-3D81-43CE-80DF-F2A114D52D6A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E86C-873A-4054-9E38-938CC788A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8E431-3E44-4B71-A122-175ACEA0A8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E86C-873A-4054-9E38-938CC788A6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06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825F-53AD-4CF6-B161-DAEC61898EF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98E0-52A3-485D-B5FB-4F4C2DDA2C3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6DF7-9333-484B-A0D1-87F1B11460EE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3B7F-2A3A-4071-86CD-A905839A9929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EF88-3C81-49A6-AC22-E595F58DAA87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C66A-70C7-48E3-AA03-1E853615C6D0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115-A67C-40BC-AF55-88E32230E138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3E0F9-77F1-4A2F-993F-EE6E0E0B35D5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F99D-C8DE-4D7D-ABA0-281F5A6D2EE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819C-BAB7-4921-8B29-7716CA07A6DD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80A-0A21-4FD3-AC89-F1138686BE44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2801-11C0-4F56-8926-574E090DF673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                                                                                                                        </a:t>
            </a:r>
            <a:br>
              <a:rPr lang="en-US" sz="31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B.A. PART – III, SEMESTER – V (Paper - E)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ABILITY ENHANCEMENT COMPULSORY</a:t>
            </a:r>
            <a:r>
              <a:rPr lang="en-US" sz="3200" dirty="0">
                <a:solidFill>
                  <a:srgbClr val="00B050"/>
                </a:solidFill>
              </a:rPr>
              <a:t>(CBCS)</a:t>
            </a:r>
            <a:r>
              <a:rPr lang="en-US" sz="3200" b="1" dirty="0">
                <a:solidFill>
                  <a:srgbClr val="00B050"/>
                </a:solidFill>
              </a:rPr>
              <a:t> COURSE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ENGLISH FOR COMMUNICATION</a:t>
            </a:r>
            <a:r>
              <a:rPr lang="en-US" dirty="0" smtClean="0">
                <a:solidFill>
                  <a:srgbClr val="7030A0"/>
                </a:solidFill>
              </a:rPr>
              <a:t> 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		      </a:t>
            </a:r>
            <a:r>
              <a:rPr lang="en-US" sz="2700" u="sng" dirty="0" smtClean="0">
                <a:solidFill>
                  <a:srgbClr val="7030A0"/>
                </a:solidFill>
              </a:rPr>
              <a:t>Teacher</a:t>
            </a:r>
            <a:r>
              <a:rPr lang="en-US" sz="2700" dirty="0" smtClean="0">
                <a:solidFill>
                  <a:srgbClr val="7030A0"/>
                </a:solidFill>
              </a:rPr>
              <a:t/>
            </a:r>
            <a:br>
              <a:rPr lang="en-US" sz="2700" dirty="0" smtClean="0">
                <a:solidFill>
                  <a:srgbClr val="7030A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	</a:t>
            </a:r>
            <a:r>
              <a:rPr lang="en-US" sz="2200" dirty="0" smtClean="0">
                <a:solidFill>
                  <a:srgbClr val="7030A0"/>
                </a:solidFill>
              </a:rPr>
              <a:t> 	         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Dr. P.S. Sontakke</a:t>
            </a:r>
            <a:b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M.A., M.Phil., Ph.D., UGC-MRP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}</a:t>
            </a: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en-US" sz="2200" i="1" dirty="0" smtClean="0">
                <a:solidFill>
                  <a:srgbClr val="00B050"/>
                </a:solidFill>
              </a:rPr>
              <a:t>Assistant Professor of English</a:t>
            </a:r>
            <a:r>
              <a:rPr lang="en-US" sz="2200" i="1" dirty="0" smtClean="0">
                <a:solidFill>
                  <a:srgbClr val="7030A0"/>
                </a:solidFill>
              </a:rPr>
              <a:t/>
            </a:r>
            <a:br>
              <a:rPr lang="en-US" sz="2200" i="1" dirty="0" smtClean="0">
                <a:solidFill>
                  <a:srgbClr val="7030A0"/>
                </a:solidFill>
              </a:rPr>
            </a:br>
            <a:r>
              <a:rPr lang="en-US" sz="2200" i="1" dirty="0" smtClean="0">
                <a:solidFill>
                  <a:srgbClr val="7030A0"/>
                </a:solidFill>
              </a:rPr>
              <a:t>      		</a:t>
            </a:r>
            <a:r>
              <a:rPr lang="en-US" sz="2200" dirty="0" smtClean="0">
                <a:solidFill>
                  <a:srgbClr val="FF0000"/>
                </a:solidFill>
              </a:rPr>
              <a:t>	               E</a:t>
            </a:r>
            <a:r>
              <a:rPr lang="en-US" sz="2200" dirty="0" smtClean="0">
                <a:solidFill>
                  <a:srgbClr val="7030A0"/>
                </a:solidFill>
              </a:rPr>
              <a:t>-mail Id –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paragsontakke75@gmail.com</a:t>
            </a:r>
            <a:b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200" dirty="0" smtClean="0">
                <a:solidFill>
                  <a:srgbClr val="7030A0"/>
                </a:solidFill>
              </a:rPr>
              <a:t>                                                              </a:t>
            </a:r>
            <a:br>
              <a:rPr lang="en-US" sz="2200" dirty="0" smtClean="0">
                <a:solidFill>
                  <a:srgbClr val="7030A0"/>
                </a:solidFill>
              </a:rPr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8673" name="Picture 1" descr="D:\PASSPO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3971" y="3429000"/>
            <a:ext cx="2057400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98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	Module II (B) The Lottery </a:t>
            </a:r>
          </a:p>
          <a:p>
            <a:pPr>
              <a:lnSpc>
                <a:spcPct val="16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	By Shirley Jackson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2628900" lvl="5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Lottery</a:t>
            </a:r>
            <a:r>
              <a:rPr lang="en-US" sz="2400" dirty="0" smtClean="0">
                <a:solidFill>
                  <a:srgbClr val="7030A0"/>
                </a:solidFill>
              </a:rPr>
              <a:t>’ </a:t>
            </a:r>
            <a:r>
              <a:rPr lang="en-US" sz="2400" dirty="0">
                <a:solidFill>
                  <a:srgbClr val="7030A0"/>
                </a:solidFill>
              </a:rPr>
              <a:t>is a short story written by Shirley </a:t>
            </a:r>
            <a:r>
              <a:rPr lang="en-US" sz="2400" dirty="0" smtClean="0">
                <a:solidFill>
                  <a:srgbClr val="7030A0"/>
                </a:solidFill>
              </a:rPr>
              <a:t>Jackson (1916-65), </a:t>
            </a:r>
            <a:r>
              <a:rPr lang="en-US" sz="2400" dirty="0">
                <a:solidFill>
                  <a:srgbClr val="7030A0"/>
                </a:solidFill>
              </a:rPr>
              <a:t>first published </a:t>
            </a:r>
            <a:r>
              <a:rPr lang="en-US" sz="2400" dirty="0" smtClean="0">
                <a:solidFill>
                  <a:srgbClr val="7030A0"/>
                </a:solidFill>
              </a:rPr>
              <a:t>on June </a:t>
            </a:r>
            <a:r>
              <a:rPr lang="en-US" sz="2400" dirty="0">
                <a:solidFill>
                  <a:srgbClr val="7030A0"/>
                </a:solidFill>
              </a:rPr>
              <a:t>26, 1948, issue of </a:t>
            </a:r>
            <a:r>
              <a:rPr lang="en-US" sz="2400" i="1" dirty="0">
                <a:solidFill>
                  <a:srgbClr val="7030A0"/>
                </a:solidFill>
              </a:rPr>
              <a:t>The New </a:t>
            </a:r>
            <a:r>
              <a:rPr lang="en-US" sz="2400" i="1" dirty="0" smtClean="0">
                <a:solidFill>
                  <a:srgbClr val="7030A0"/>
                </a:solidFill>
              </a:rPr>
              <a:t>Yorker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‘The Lottery’ </a:t>
            </a:r>
            <a:r>
              <a:rPr lang="en-US" sz="2400" dirty="0" smtClean="0">
                <a:solidFill>
                  <a:srgbClr val="7030A0"/>
                </a:solidFill>
              </a:rPr>
              <a:t>is </a:t>
            </a:r>
            <a:r>
              <a:rPr lang="en-US" sz="2400" dirty="0">
                <a:solidFill>
                  <a:srgbClr val="7030A0"/>
                </a:solidFill>
              </a:rPr>
              <a:t>one of the most recognized short pieces of literature in the US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title </a:t>
            </a:r>
            <a:r>
              <a:rPr lang="en-US" sz="2400" dirty="0" smtClean="0">
                <a:solidFill>
                  <a:srgbClr val="7030A0"/>
                </a:solidFill>
              </a:rPr>
              <a:t>‘</a:t>
            </a:r>
            <a:r>
              <a:rPr lang="en-US" sz="2400" dirty="0">
                <a:solidFill>
                  <a:srgbClr val="7030A0"/>
                </a:solidFill>
              </a:rPr>
              <a:t>The Lottery</a:t>
            </a:r>
            <a:r>
              <a:rPr lang="en-US" sz="2400" dirty="0" smtClean="0">
                <a:solidFill>
                  <a:srgbClr val="7030A0"/>
                </a:solidFill>
              </a:rPr>
              <a:t>’, is </a:t>
            </a:r>
            <a:r>
              <a:rPr lang="en-US" sz="2400" dirty="0">
                <a:solidFill>
                  <a:srgbClr val="7030A0"/>
                </a:solidFill>
              </a:rPr>
              <a:t>a word often used for winning something or receiving a prize.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It is a </a:t>
            </a:r>
            <a:r>
              <a:rPr lang="en-US" sz="2400" dirty="0" smtClean="0">
                <a:solidFill>
                  <a:srgbClr val="7030A0"/>
                </a:solidFill>
              </a:rPr>
              <a:t>suspenseful </a:t>
            </a:r>
            <a:r>
              <a:rPr lang="en-US" sz="2400" dirty="0">
                <a:solidFill>
                  <a:srgbClr val="7030A0"/>
                </a:solidFill>
              </a:rPr>
              <a:t>&amp; </a:t>
            </a:r>
            <a:r>
              <a:rPr lang="en-US" sz="2400" dirty="0" smtClean="0">
                <a:solidFill>
                  <a:srgbClr val="7030A0"/>
                </a:solidFill>
              </a:rPr>
              <a:t>shocking </a:t>
            </a:r>
            <a:r>
              <a:rPr lang="en-US" sz="2400" dirty="0">
                <a:solidFill>
                  <a:srgbClr val="7030A0"/>
                </a:solidFill>
              </a:rPr>
              <a:t>short story. This story is set in a small village, on a hot summers day in June. </a:t>
            </a:r>
            <a:r>
              <a:rPr lang="en-US" sz="2400" dirty="0">
                <a:solidFill>
                  <a:srgbClr val="7030A0"/>
                </a:solidFill>
              </a:rPr>
              <a:t>It’s an example of how people blindly follow cultural beliefs &amp; </a:t>
            </a:r>
            <a:r>
              <a:rPr lang="en-US" sz="2400" dirty="0" smtClean="0">
                <a:solidFill>
                  <a:srgbClr val="7030A0"/>
                </a:solidFill>
              </a:rPr>
              <a:t>old practices</a:t>
            </a:r>
            <a:r>
              <a:rPr lang="en-US" sz="2400" dirty="0">
                <a:solidFill>
                  <a:srgbClr val="7030A0"/>
                </a:solidFill>
              </a:rPr>
              <a:t>. 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/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ADMIN\Desktop\ShirleyJ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3622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The story represents </a:t>
            </a:r>
            <a:r>
              <a:rPr lang="en-US" sz="2400" dirty="0" smtClean="0">
                <a:solidFill>
                  <a:srgbClr val="7030A0"/>
                </a:solidFill>
              </a:rPr>
              <a:t>weak </a:t>
            </a:r>
            <a:r>
              <a:rPr lang="en-US" sz="2400" dirty="0">
                <a:solidFill>
                  <a:srgbClr val="7030A0"/>
                </a:solidFill>
              </a:rPr>
              <a:t>&amp; deceitful nature of humans. Regardless of the current progress, society remains cruel.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 smtClean="0">
                <a:solidFill>
                  <a:srgbClr val="7030A0"/>
                </a:solidFill>
              </a:rPr>
              <a:t>‘</a:t>
            </a:r>
            <a:r>
              <a:rPr lang="en-US" sz="2400" dirty="0">
                <a:solidFill>
                  <a:srgbClr val="7030A0"/>
                </a:solidFill>
              </a:rPr>
              <a:t>lottery</a:t>
            </a:r>
            <a:r>
              <a:rPr lang="en-US" sz="2400" dirty="0" smtClean="0">
                <a:solidFill>
                  <a:srgbClr val="7030A0"/>
                </a:solidFill>
              </a:rPr>
              <a:t>’ </a:t>
            </a:r>
            <a:r>
              <a:rPr lang="en-US" sz="2400" dirty="0">
                <a:solidFill>
                  <a:srgbClr val="7030A0"/>
                </a:solidFill>
              </a:rPr>
              <a:t>in the story is an annual event. Family members &amp;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friends randomly select a person in the city to be stoned to </a:t>
            </a:r>
            <a:r>
              <a:rPr lang="en-US" sz="2400" dirty="0" smtClean="0">
                <a:solidFill>
                  <a:srgbClr val="7030A0"/>
                </a:solidFill>
              </a:rPr>
              <a:t>death.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Long </a:t>
            </a:r>
            <a:r>
              <a:rPr lang="en-US" sz="2400" dirty="0">
                <a:solidFill>
                  <a:srgbClr val="7030A0"/>
                </a:solidFill>
              </a:rPr>
              <a:t>ago, it was to ensure that future harvest will bring a sufficient amount of food. </a:t>
            </a:r>
            <a:r>
              <a:rPr lang="en-US" sz="2400" dirty="0" smtClean="0">
                <a:solidFill>
                  <a:srgbClr val="7030A0"/>
                </a:solidFill>
              </a:rPr>
              <a:t>Every </a:t>
            </a:r>
            <a:r>
              <a:rPr lang="en-US" sz="2400" dirty="0">
                <a:solidFill>
                  <a:srgbClr val="7030A0"/>
                </a:solidFill>
              </a:rPr>
              <a:t>person in the village is confident that this kind of practice is natural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cheerfully welcomes </a:t>
            </a:r>
            <a:r>
              <a:rPr lang="en-US" sz="2400" dirty="0" smtClean="0">
                <a:solidFill>
                  <a:srgbClr val="7030A0"/>
                </a:solidFill>
              </a:rPr>
              <a:t>it.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Lottery </a:t>
            </a:r>
            <a:r>
              <a:rPr lang="en-US" sz="2400" dirty="0">
                <a:solidFill>
                  <a:srgbClr val="7030A0"/>
                </a:solidFill>
              </a:rPr>
              <a:t>arrangements start the night before the event. Mr. Summers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Mr. Graves draw up a list of all of the big families in town.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They </a:t>
            </a:r>
            <a:r>
              <a:rPr lang="en-US" sz="2400" dirty="0">
                <a:solidFill>
                  <a:srgbClr val="7030A0"/>
                </a:solidFill>
              </a:rPr>
              <a:t>plan a set of lottery tickets, one per family. </a:t>
            </a:r>
            <a:r>
              <a:rPr lang="en-US" sz="2400" dirty="0">
                <a:solidFill>
                  <a:srgbClr val="7030A0"/>
                </a:solidFill>
              </a:rPr>
              <a:t>All of these tickets are blank, except for one marked with a black dot. 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slips are folded &amp; put in a wooden box, which Mr. Summers keeps in his office</a:t>
            </a:r>
            <a:r>
              <a:rPr lang="en-US" sz="2400" dirty="0" smtClean="0">
                <a:solidFill>
                  <a:srgbClr val="7030A0"/>
                </a:solidFill>
              </a:rPr>
              <a:t>. Mr</a:t>
            </a:r>
            <a:r>
              <a:rPr lang="en-US" sz="2400" dirty="0">
                <a:solidFill>
                  <a:srgbClr val="7030A0"/>
                </a:solidFill>
              </a:rPr>
              <a:t>. Summers &amp; postmaster Mr. Graves drawing up a list of all extended families in village &amp; preparing a set of paper slips, one per family.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It </a:t>
            </a:r>
            <a:r>
              <a:rPr lang="en-US" sz="2400" dirty="0">
                <a:solidFill>
                  <a:srgbClr val="7030A0"/>
                </a:solidFill>
              </a:rPr>
              <a:t>starts with a gathering of villagers for participating in an annual lottery, which will take about 2 hours.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It starts around 10 in the morning, with the participants going back to their homes for lunch at around </a:t>
            </a:r>
            <a:r>
              <a:rPr lang="en-US" sz="2400" dirty="0" smtClean="0">
                <a:solidFill>
                  <a:srgbClr val="7030A0"/>
                </a:solidFill>
              </a:rPr>
              <a:t>noon. The </a:t>
            </a:r>
            <a:r>
              <a:rPr lang="en-US" sz="2400" dirty="0">
                <a:solidFill>
                  <a:srgbClr val="7030A0"/>
                </a:solidFill>
              </a:rPr>
              <a:t>boys are stuffing their pockets with stones, picking the most beautiful &amp; round ones. 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Mr. Summers, a man, who represents authority in the short story, carries out a black wooden box. He stirs up the papers inside of it.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The black box is ancient, meaning that this lottery tradition continued for a very long time. The black box in the story symbolizes an outdated ritual. Over the years, the rules remained the same with some minor changes.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Until </a:t>
            </a:r>
            <a:r>
              <a:rPr lang="en-US" sz="2400" dirty="0">
                <a:solidFill>
                  <a:srgbClr val="7030A0"/>
                </a:solidFill>
              </a:rPr>
              <a:t>the lottery starts &amp; everyone takes its turn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en-US" sz="2400" dirty="0">
                <a:solidFill>
                  <a:srgbClr val="7030A0"/>
                </a:solidFill>
              </a:rPr>
              <a:t> A boy from the Hutchinson family draws &amp; the readers realize that the lottery is not about winning. The head of the family tries to argue with Mr. Summers &amp; Mr. Graves when he gets the results.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The next step in the lottery is a ritual. Every family member of the selected household has to draw a lottery ticket personally. </a:t>
            </a: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one who gets a paper with a black dot on it will have to be stoned to death.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3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A </a:t>
            </a:r>
            <a:r>
              <a:rPr lang="en-US" sz="2400" dirty="0">
                <a:solidFill>
                  <a:srgbClr val="7030A0"/>
                </a:solidFill>
              </a:rPr>
              <a:t>wife &amp; a mother, Tessie Hutchinson, is the one who gets the paper with the black dot.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At </a:t>
            </a:r>
            <a:r>
              <a:rPr lang="en-US" sz="2400" dirty="0">
                <a:solidFill>
                  <a:srgbClr val="7030A0"/>
                </a:solidFill>
              </a:rPr>
              <a:t>that moment, she starts saying that it is not just. However, it is too late. </a:t>
            </a:r>
            <a:r>
              <a:rPr lang="en-US" sz="2400" dirty="0" smtClean="0">
                <a:solidFill>
                  <a:srgbClr val="7030A0"/>
                </a:solidFill>
              </a:rPr>
              <a:t>People </a:t>
            </a:r>
            <a:r>
              <a:rPr lang="en-US" sz="2400" dirty="0">
                <a:solidFill>
                  <a:srgbClr val="7030A0"/>
                </a:solidFill>
              </a:rPr>
              <a:t>already took the stones &amp; started throwing it at her. Even babies have to participate in this ruthless ritual.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Even her husband &amp; kids became her executioners. They showed no sympathy for her. However, some other villages have already discontinued the lottery &amp; rumors are spreading that a village farther north is considering doing likewise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All are blank except one, later revealed to be marked with a black dot.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>
                <a:solidFill>
                  <a:srgbClr val="7030A0"/>
                </a:solidFill>
              </a:rPr>
              <a:t>slips are folded &amp; placed in a black wooden box, which in turn is stored in a safe at Mr. Summers' office until the lottery is scheduled to begin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Upon the morning of the lottery, the townspeople gather shortly before 10 a.m. in order to have everything done in time for lunch.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First, the heads of the extended families each draw one slip from the box, but wait to unfold them until all the slips have been drawn.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Bill Hutchinson gets the marked slip, meaning that his family has been chosen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His wife Tessie protests that Mr. Summers rushed him through the drawing, but other townspeople dismiss her complaint. </a:t>
            </a: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0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Since </a:t>
            </a:r>
            <a:r>
              <a:rPr lang="en-US" sz="2400" dirty="0" smtClean="0">
                <a:solidFill>
                  <a:srgbClr val="7030A0"/>
                </a:solidFill>
              </a:rPr>
              <a:t>Hutchinson </a:t>
            </a:r>
            <a:r>
              <a:rPr lang="en-US" sz="2400" dirty="0">
                <a:solidFill>
                  <a:srgbClr val="7030A0"/>
                </a:solidFill>
              </a:rPr>
              <a:t>family consists of only one household, a second drawing to choose one household within the family is </a:t>
            </a:r>
            <a:r>
              <a:rPr lang="en-US" sz="2400" dirty="0" smtClean="0">
                <a:solidFill>
                  <a:srgbClr val="7030A0"/>
                </a:solidFill>
              </a:rPr>
              <a:t>skipped.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For the final drawing, one slip is placed in the box for each member of the household : Bill, Tessie &amp; their three children. Each of the five draws a slip, &amp; Tessie gets the marked one.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The people pick up the gathered stones &amp; begin throwing them at her as she screams about the injustice of the lottery.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Unsurprisingly, she becomes the victim of the lottery act the same day she protested against it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Mrs. Hutchinson does not speak against the mistreatment of her fellow villagers before she is chosen to be sacrificed.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rgbClr val="7030A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‘</a:t>
            </a:r>
            <a:r>
              <a:rPr lang="en-US" sz="2400" dirty="0">
                <a:solidFill>
                  <a:srgbClr val="7030A0"/>
                </a:solidFill>
              </a:rPr>
              <a:t>Death’ characterizes the final destiny of all the activities described in this short story. It is viewed as a redeemer of many atrocities done against one another by individuals.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solidFill>
                  <a:srgbClr val="7030A0"/>
                </a:solidFill>
              </a:rPr>
              <a:t>Shirley Jackson’s short story, The Lottery, shows the many sins committed by humanity. It takes place in a remote American village. In this setting, traditions &amp; customs dominate the local population.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rgbClr val="7030A0"/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endParaRPr lang="en-US" sz="2400" dirty="0" smtClean="0">
              <a:solidFill>
                <a:srgbClr val="7030A0"/>
              </a:solidFill>
            </a:endParaRPr>
          </a:p>
          <a:p>
            <a:pPr algn="just"/>
            <a:endParaRPr lang="en-US" sz="2400" dirty="0" smtClean="0">
              <a:solidFill>
                <a:srgbClr val="7030A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794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                                                                                                                         B.A. PART – III, SEMESTER – V (Paper - E) ABILITY ENHANCEMENT COMPULSORY(CBCS) COURSE ENGLISH FOR COMMUNICATION           Teacher             Dr. P.S. Sontakke                  { M.A., M.Phil., Ph.D., UGC-MRP }    Assistant Professor of English                         E-mail Id – paragsontakke75@gmail.com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366</cp:revision>
  <dcterms:created xsi:type="dcterms:W3CDTF">2006-08-16T00:00:00Z</dcterms:created>
  <dcterms:modified xsi:type="dcterms:W3CDTF">2021-12-20T10:17:37Z</dcterms:modified>
</cp:coreProperties>
</file>