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78" r:id="rId2"/>
    <p:sldId id="279" r:id="rId3"/>
    <p:sldId id="280" r:id="rId4"/>
    <p:sldId id="257" r:id="rId5"/>
    <p:sldId id="260" r:id="rId6"/>
    <p:sldId id="261" r:id="rId7"/>
    <p:sldId id="262" r:id="rId8"/>
    <p:sldId id="263" r:id="rId9"/>
    <p:sldId id="268" r:id="rId10"/>
    <p:sldId id="269" r:id="rId11"/>
    <p:sldId id="271" r:id="rId12"/>
    <p:sldId id="272" r:id="rId13"/>
    <p:sldId id="273" r:id="rId14"/>
    <p:sldId id="274" r:id="rId15"/>
    <p:sldId id="282" r:id="rId16"/>
    <p:sldId id="28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100C611-B803-4F6F-9F2F-06BB2A1243FF}" type="datetimeFigureOut">
              <a:rPr lang="en-US" smtClean="0"/>
              <a:pPr/>
              <a:t>07/10/2021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38366A2-1F8C-4A1E-B466-C02B13B45E38}" type="slidenum">
              <a:rPr lang="en-US" smtClean="0"/>
              <a:pPr/>
              <a:t>‹#›</a:t>
            </a:fld>
            <a:endParaRPr lang="en-US"/>
          </a:p>
        </p:txBody>
      </p:sp>
    </p:spTree>
    <p:extLst>
      <p:ext uri="{BB962C8B-B14F-4D97-AF65-F5344CB8AC3E}">
        <p14:creationId xmlns="" xmlns:p14="http://schemas.microsoft.com/office/powerpoint/2010/main" val="145864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53638F-2510-4BE6-8CE0-1D4F8AA088DE}" type="datetimeFigureOut">
              <a:rPr lang="en-US" smtClean="0"/>
              <a:pPr/>
              <a:t>07/10/2021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DF9A39-D7A1-40C4-8540-AB6897000690}" type="slidenum">
              <a:rPr lang="en-US" smtClean="0"/>
              <a:pPr/>
              <a:t>‹#›</a:t>
            </a:fld>
            <a:endParaRPr lang="en-US"/>
          </a:p>
        </p:txBody>
      </p:sp>
    </p:spTree>
    <p:extLst>
      <p:ext uri="{BB962C8B-B14F-4D97-AF65-F5344CB8AC3E}">
        <p14:creationId xmlns="" xmlns:p14="http://schemas.microsoft.com/office/powerpoint/2010/main" val="3110444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68761F-A6BD-48F0-92D3-40F182E4DB85}" type="datetimeFigureOut">
              <a:rPr lang="en-US" smtClean="0"/>
              <a:pPr/>
              <a:t>07/10/2021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06F6F-737D-4A78-ABA0-3F4BAF47896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68761F-A6BD-48F0-92D3-40F182E4DB85}" type="datetimeFigureOut">
              <a:rPr lang="en-US" smtClean="0"/>
              <a:pPr/>
              <a:t>07/10/2021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06F6F-737D-4A78-ABA0-3F4BAF4789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68761F-A6BD-48F0-92D3-40F182E4DB85}" type="datetimeFigureOut">
              <a:rPr lang="en-US" smtClean="0"/>
              <a:pPr/>
              <a:t>07/10/2021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06F6F-737D-4A78-ABA0-3F4BAF4789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68761F-A6BD-48F0-92D3-40F182E4DB85}" type="datetimeFigureOut">
              <a:rPr lang="en-US" smtClean="0"/>
              <a:pPr/>
              <a:t>07/10/2021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06F6F-737D-4A78-ABA0-3F4BAF4789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68761F-A6BD-48F0-92D3-40F182E4DB85}" type="datetimeFigureOut">
              <a:rPr lang="en-US" smtClean="0"/>
              <a:pPr/>
              <a:t>07/10/2021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06F6F-737D-4A78-ABA0-3F4BAF47896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68761F-A6BD-48F0-92D3-40F182E4DB85}" type="datetimeFigureOut">
              <a:rPr lang="en-US" smtClean="0"/>
              <a:pPr/>
              <a:t>07/10/2021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06F6F-737D-4A78-ABA0-3F4BAF4789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68761F-A6BD-48F0-92D3-40F182E4DB85}" type="datetimeFigureOut">
              <a:rPr lang="en-US" smtClean="0"/>
              <a:pPr/>
              <a:t>07/10/2021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406F6F-737D-4A78-ABA0-3F4BAF4789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68761F-A6BD-48F0-92D3-40F182E4DB85}" type="datetimeFigureOut">
              <a:rPr lang="en-US" smtClean="0"/>
              <a:pPr/>
              <a:t>07/10/2021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406F6F-737D-4A78-ABA0-3F4BAF4789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68761F-A6BD-48F0-92D3-40F182E4DB85}" type="datetimeFigureOut">
              <a:rPr lang="en-US" smtClean="0"/>
              <a:pPr/>
              <a:t>07/10/2021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406F6F-737D-4A78-ABA0-3F4BAF4789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68761F-A6BD-48F0-92D3-40F182E4DB85}" type="datetimeFigureOut">
              <a:rPr lang="en-US" smtClean="0"/>
              <a:pPr/>
              <a:t>07/10/2021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06F6F-737D-4A78-ABA0-3F4BAF4789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68761F-A6BD-48F0-92D3-40F182E4DB85}" type="datetimeFigureOut">
              <a:rPr lang="en-US" smtClean="0"/>
              <a:pPr/>
              <a:t>07/10/2021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06F6F-737D-4A78-ABA0-3F4BAF47896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68761F-A6BD-48F0-92D3-40F182E4DB85}" type="datetimeFigureOut">
              <a:rPr lang="en-US" smtClean="0"/>
              <a:pPr/>
              <a:t>07/10/2021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406F6F-737D-4A78-ABA0-3F4BAF47896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Times New Roman" panose="02020603050405020304" pitchFamily="18" charset="0"/>
                <a:ea typeface="Arial Unicode MS" panose="020B0604020202020204" pitchFamily="34" charset="-128"/>
                <a:cs typeface="Times New Roman" panose="02020603050405020304" pitchFamily="18" charset="0"/>
              </a:rPr>
              <a:t>Practical Criticism: Definition</a:t>
            </a:r>
            <a:endParaRPr lang="en-US" b="1" dirty="0">
              <a:solidFill>
                <a:srgbClr val="C00000"/>
              </a:solidFill>
              <a:latin typeface="Times New Roman" panose="02020603050405020304" pitchFamily="18" charset="0"/>
              <a:ea typeface="Arial Unicode MS" panose="020B0604020202020204" pitchFamily="34" charset="-128"/>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Ø"/>
              <a:tabLst>
                <a:tab pos="7086600" algn="l"/>
              </a:tabLst>
            </a:pPr>
            <a:r>
              <a:rPr lang="en-US" sz="2400" dirty="0" smtClean="0">
                <a:solidFill>
                  <a:srgbClr val="002060"/>
                </a:solidFill>
                <a:latin typeface="Times New Roman" panose="02020603050405020304" pitchFamily="18" charset="0"/>
                <a:cs typeface="Times New Roman" panose="02020603050405020304" pitchFamily="18" charset="0"/>
              </a:rPr>
              <a:t>An analytical approach to literary criticism first developed by I. A. Richards, in which literary texts are viewed as autonomous and, isolated from any literary, historical, or biographical context, subjected to close reading.</a:t>
            </a:r>
          </a:p>
          <a:p>
            <a:pPr marL="0" indent="0" algn="just">
              <a:buNone/>
              <a:tabLst>
                <a:tab pos="7086600" algn="l"/>
              </a:tabLst>
            </a:pPr>
            <a:r>
              <a:rPr lang="en-US" sz="2400" dirty="0" smtClean="0">
                <a:solidFill>
                  <a:srgbClr val="002060"/>
                </a:solidFill>
                <a:latin typeface="Times New Roman" panose="02020603050405020304" pitchFamily="18" charset="0"/>
                <a:cs typeface="Times New Roman" panose="02020603050405020304" pitchFamily="18" charset="0"/>
              </a:rPr>
              <a:t>                                             -Oxford Dictionary on Lexicon.com</a:t>
            </a:r>
          </a:p>
          <a:p>
            <a:pPr algn="just">
              <a:buFont typeface="Wingdings" panose="05000000000000000000" pitchFamily="2" charset="2"/>
              <a:buChar char="Ø"/>
              <a:tabLst>
                <a:tab pos="7086600" algn="l"/>
              </a:tabLst>
            </a:pPr>
            <a:r>
              <a:rPr lang="en-US" sz="2400" dirty="0" smtClean="0">
                <a:solidFill>
                  <a:srgbClr val="002060"/>
                </a:solidFill>
                <a:latin typeface="Times New Roman" panose="02020603050405020304" pitchFamily="18" charset="0"/>
                <a:cs typeface="Times New Roman" panose="02020603050405020304" pitchFamily="18" charset="0"/>
              </a:rPr>
              <a:t>An attempt to explicate particular poems or passages of prose bringing out what is implied in the choice and arrangement of words, images etc., describing precisely what one feels about them and ‘placing’ them.</a:t>
            </a:r>
          </a:p>
          <a:p>
            <a:pPr marL="0" indent="0" algn="just">
              <a:buNone/>
              <a:tabLst>
                <a:tab pos="7086600" algn="l"/>
              </a:tabLst>
            </a:pPr>
            <a:r>
              <a:rPr lang="en-US" sz="2400" dirty="0">
                <a:solidFill>
                  <a:srgbClr val="002060"/>
                </a:solidFill>
                <a:latin typeface="Times New Roman" panose="02020603050405020304" pitchFamily="18" charset="0"/>
                <a:cs typeface="Times New Roman" panose="02020603050405020304" pitchFamily="18" charset="0"/>
              </a:rPr>
              <a:t> </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i="1" dirty="0" smtClean="0">
                <a:solidFill>
                  <a:srgbClr val="002060"/>
                </a:solidFill>
                <a:latin typeface="Times New Roman" panose="02020603050405020304" pitchFamily="18" charset="0"/>
                <a:cs typeface="Times New Roman" panose="02020603050405020304" pitchFamily="18" charset="0"/>
              </a:rPr>
              <a:t>Practical Criticism</a:t>
            </a:r>
          </a:p>
          <a:p>
            <a:pPr marL="0" indent="0" algn="just">
              <a:buNone/>
              <a:tabLst>
                <a:tab pos="7086600" algn="l"/>
              </a:tabLst>
            </a:pPr>
            <a:r>
              <a:rPr lang="en-US" sz="2400" i="1" dirty="0" smtClean="0">
                <a:solidFill>
                  <a:srgbClr val="002060"/>
                </a:solidFill>
                <a:latin typeface="Times New Roman" panose="02020603050405020304" pitchFamily="18" charset="0"/>
                <a:cs typeface="Times New Roman" panose="02020603050405020304" pitchFamily="18" charset="0"/>
              </a:rPr>
              <a:t>           </a:t>
            </a:r>
            <a:r>
              <a:rPr lang="en-US" sz="2400" dirty="0" smtClean="0">
                <a:solidFill>
                  <a:srgbClr val="002060"/>
                </a:solidFill>
                <a:latin typeface="Times New Roman" panose="02020603050405020304" pitchFamily="18" charset="0"/>
                <a:cs typeface="Times New Roman" panose="02020603050405020304" pitchFamily="18" charset="0"/>
              </a:rPr>
              <a:t>(V. S. Sethuraman, C.T. Indra and T. Sriraman)</a:t>
            </a:r>
          </a:p>
        </p:txBody>
      </p:sp>
    </p:spTree>
    <p:extLst>
      <p:ext uri="{BB962C8B-B14F-4D97-AF65-F5344CB8AC3E}">
        <p14:creationId xmlns="" xmlns:p14="http://schemas.microsoft.com/office/powerpoint/2010/main" val="14371129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76200"/>
            <a:ext cx="8229600" cy="990600"/>
          </a:xfrm>
        </p:spPr>
        <p:txBody>
          <a:bodyPr>
            <a:normAutofit/>
          </a:bodyPr>
          <a:lstStyle/>
          <a:p>
            <a:r>
              <a:rPr lang="en-US" b="1" dirty="0" smtClean="0">
                <a:solidFill>
                  <a:srgbClr val="C00000"/>
                </a:solidFill>
                <a:latin typeface="Times New Roman" panose="02020603050405020304" pitchFamily="18" charset="0"/>
                <a:cs typeface="Times New Roman" panose="02020603050405020304" pitchFamily="18" charset="0"/>
              </a:rPr>
              <a:t>Rhyme</a:t>
            </a:r>
            <a:endParaRPr lang="en-US"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9100" y="1019175"/>
            <a:ext cx="8229600" cy="5305425"/>
          </a:xfrm>
        </p:spPr>
        <p:txBody>
          <a:bodyPr>
            <a:normAutofit/>
          </a:bodyPr>
          <a:lstStyle/>
          <a:p>
            <a:pPr marL="0" indent="0">
              <a:buNone/>
            </a:pPr>
            <a:endParaRPr lang="en-US" sz="2400" dirty="0" smtClean="0">
              <a:solidFill>
                <a:schemeClr val="accent6">
                  <a:lumMod val="50000"/>
                </a:schemeClr>
              </a:solidFill>
              <a:latin typeface="Times New Roman" panose="02020603050405020304" pitchFamily="18" charset="0"/>
              <a:cs typeface="Times New Roman" panose="02020603050405020304" pitchFamily="18" charset="0"/>
            </a:endParaRPr>
          </a:p>
          <a:p>
            <a:pPr marL="0" indent="0">
              <a:buNone/>
            </a:pPr>
            <a:r>
              <a:rPr lang="en-US" sz="2400" b="1" dirty="0" smtClean="0">
                <a:solidFill>
                  <a:srgbClr val="FF0000"/>
                </a:solidFill>
                <a:latin typeface="Times New Roman" panose="02020603050405020304" pitchFamily="18" charset="0"/>
                <a:cs typeface="Times New Roman" panose="02020603050405020304" pitchFamily="18" charset="0"/>
              </a:rPr>
              <a:t>Perfect Rhymes/ Full Rhymes</a:t>
            </a:r>
            <a:endParaRPr lang="en-US" sz="2400" b="1" dirty="0">
              <a:solidFill>
                <a:srgbClr val="FF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Rime Riche- same spelling/ words, but different meanings </a:t>
            </a:r>
            <a:r>
              <a:rPr lang="en-US" sz="2400" dirty="0" err="1" smtClean="0">
                <a:solidFill>
                  <a:srgbClr val="002060"/>
                </a:solidFill>
                <a:latin typeface="Times New Roman" panose="02020603050405020304" pitchFamily="18" charset="0"/>
                <a:cs typeface="Times New Roman" panose="02020603050405020304" pitchFamily="18" charset="0"/>
              </a:rPr>
              <a:t>inthe</a:t>
            </a:r>
            <a:r>
              <a:rPr lang="en-US" sz="2400" dirty="0" smtClean="0">
                <a:solidFill>
                  <a:srgbClr val="002060"/>
                </a:solidFill>
                <a:latin typeface="Times New Roman" panose="02020603050405020304" pitchFamily="18" charset="0"/>
                <a:cs typeface="Times New Roman" panose="02020603050405020304" pitchFamily="18" charset="0"/>
              </a:rPr>
              <a:t> two cases</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Masculine Rhyme-only final stressed syllable rhymes e.g. ‘bad’ and ‘mad’ </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Feminine Rhyme-final two syllables rhyme of which final syllable is unstressed rhyme e.g. ‘pester’ and ‘fester’</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Triple Rhyme- three syllables rhyme, but is quite unusual  e.g. ‘revision’ and ‘division’</a:t>
            </a:r>
          </a:p>
          <a:p>
            <a:pPr marL="0" indent="0">
              <a:buNone/>
            </a:pPr>
            <a:r>
              <a:rPr lang="en-US" sz="2400" b="1" dirty="0" smtClean="0">
                <a:solidFill>
                  <a:srgbClr val="FF0000"/>
                </a:solidFill>
                <a:latin typeface="Times New Roman" panose="02020603050405020304" pitchFamily="18" charset="0"/>
                <a:cs typeface="Times New Roman" panose="02020603050405020304" pitchFamily="18" charset="0"/>
              </a:rPr>
              <a:t>Para rhyme/Half </a:t>
            </a:r>
            <a:r>
              <a:rPr lang="en-US" sz="2400" dirty="0" smtClean="0">
                <a:solidFill>
                  <a:srgbClr val="002060"/>
                </a:solidFill>
                <a:latin typeface="Times New Roman" panose="02020603050405020304" pitchFamily="18" charset="0"/>
                <a:cs typeface="Times New Roman" panose="02020603050405020304" pitchFamily="18" charset="0"/>
              </a:rPr>
              <a:t>rhyme- opening and closing consonants of the rhyming words are same but the middle vowel is different e.g. ‘hall’ and ‘hell’</a:t>
            </a:r>
            <a:endParaRPr lang="en-US"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833358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b="1" dirty="0" smtClean="0">
                <a:solidFill>
                  <a:srgbClr val="C00000"/>
                </a:solidFill>
                <a:latin typeface="Times New Roman" panose="02020603050405020304" pitchFamily="18" charset="0"/>
                <a:cs typeface="Times New Roman" panose="02020603050405020304" pitchFamily="18" charset="0"/>
              </a:rPr>
              <a:t>Rhythm/ </a:t>
            </a:r>
            <a:r>
              <a:rPr lang="en-US" b="1" dirty="0" err="1" smtClean="0">
                <a:solidFill>
                  <a:srgbClr val="C00000"/>
                </a:solidFill>
                <a:latin typeface="Times New Roman" panose="02020603050405020304" pitchFamily="18" charset="0"/>
                <a:cs typeface="Times New Roman" panose="02020603050405020304" pitchFamily="18" charset="0"/>
              </a:rPr>
              <a:t>Metres</a:t>
            </a:r>
            <a:r>
              <a:rPr lang="en-US" b="1" dirty="0" smtClean="0">
                <a:solidFill>
                  <a:srgbClr val="C00000"/>
                </a:solidFill>
                <a:latin typeface="Times New Roman" panose="02020603050405020304" pitchFamily="18" charset="0"/>
                <a:cs typeface="Times New Roman" panose="02020603050405020304" pitchFamily="18" charset="0"/>
              </a:rPr>
              <a:t>/ Prosody</a:t>
            </a:r>
            <a:endParaRPr lang="en-US"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5800" y="1219200"/>
            <a:ext cx="8305800" cy="5638800"/>
          </a:xfrm>
        </p:spPr>
        <p:txBody>
          <a:bodyPr>
            <a:noAutofit/>
          </a:bodyPr>
          <a:lstStyle/>
          <a:p>
            <a:pPr>
              <a:buFont typeface="Wingdings" panose="05000000000000000000" pitchFamily="2" charset="2"/>
              <a:buChar char="Ø"/>
            </a:pPr>
            <a:r>
              <a:rPr lang="en-US" sz="2800" dirty="0" smtClean="0">
                <a:solidFill>
                  <a:srgbClr val="002060"/>
                </a:solidFill>
                <a:latin typeface="Times New Roman" panose="02020603050405020304" pitchFamily="18" charset="0"/>
                <a:cs typeface="Times New Roman" panose="02020603050405020304" pitchFamily="18" charset="0"/>
              </a:rPr>
              <a:t>Prosody is the study of the metrical pattern of a poem to understand the poetic effects.</a:t>
            </a:r>
          </a:p>
          <a:p>
            <a:pPr>
              <a:buFont typeface="Wingdings" panose="05000000000000000000" pitchFamily="2" charset="2"/>
              <a:buChar char="Ø"/>
            </a:pPr>
            <a:r>
              <a:rPr lang="en-US" sz="2800" dirty="0" smtClean="0">
                <a:solidFill>
                  <a:srgbClr val="002060"/>
                </a:solidFill>
                <a:latin typeface="Times New Roman" panose="02020603050405020304" pitchFamily="18" charset="0"/>
                <a:cs typeface="Times New Roman" panose="02020603050405020304" pitchFamily="18" charset="0"/>
              </a:rPr>
              <a:t>Scansion is division of words into syllables and determining whether they are stressed or unstressed and thereby deciding the </a:t>
            </a:r>
            <a:r>
              <a:rPr lang="en-US" sz="2800" dirty="0" err="1" smtClean="0">
                <a:solidFill>
                  <a:srgbClr val="002060"/>
                </a:solidFill>
                <a:latin typeface="Times New Roman" panose="02020603050405020304" pitchFamily="18" charset="0"/>
                <a:cs typeface="Times New Roman" panose="02020603050405020304" pitchFamily="18" charset="0"/>
              </a:rPr>
              <a:t>metre</a:t>
            </a:r>
            <a:r>
              <a:rPr lang="en-US" sz="2800" dirty="0" smtClean="0">
                <a:solidFill>
                  <a:srgbClr val="002060"/>
                </a:solidFill>
                <a:latin typeface="Times New Roman" panose="02020603050405020304" pitchFamily="18" charset="0"/>
                <a:cs typeface="Times New Roman" panose="02020603050405020304" pitchFamily="18" charset="0"/>
              </a:rPr>
              <a:t> used.</a:t>
            </a:r>
          </a:p>
          <a:p>
            <a:pPr>
              <a:buFont typeface="Wingdings" panose="05000000000000000000" pitchFamily="2" charset="2"/>
              <a:buChar char="Ø"/>
            </a:pPr>
            <a:r>
              <a:rPr lang="en-US" sz="2800" dirty="0" smtClean="0">
                <a:solidFill>
                  <a:srgbClr val="002060"/>
                </a:solidFill>
                <a:latin typeface="Times New Roman" panose="02020603050405020304" pitchFamily="18" charset="0"/>
                <a:cs typeface="Times New Roman" panose="02020603050405020304" pitchFamily="18" charset="0"/>
              </a:rPr>
              <a:t>Syllable- the smallest unit of metrics- any word or part of  a word that contains a single </a:t>
            </a:r>
            <a:r>
              <a:rPr lang="en-US" sz="2800" u="sng" dirty="0" smtClean="0">
                <a:solidFill>
                  <a:srgbClr val="002060"/>
                </a:solidFill>
                <a:latin typeface="Times New Roman" panose="02020603050405020304" pitchFamily="18" charset="0"/>
                <a:cs typeface="Times New Roman" panose="02020603050405020304" pitchFamily="18" charset="0"/>
              </a:rPr>
              <a:t>voiced </a:t>
            </a:r>
            <a:r>
              <a:rPr lang="en-US" sz="2800" dirty="0" smtClean="0">
                <a:solidFill>
                  <a:srgbClr val="002060"/>
                </a:solidFill>
                <a:latin typeface="Times New Roman" panose="02020603050405020304" pitchFamily="18" charset="0"/>
                <a:cs typeface="Times New Roman" panose="02020603050405020304" pitchFamily="18" charset="0"/>
              </a:rPr>
              <a:t>vowel or a diphthong with or without any marginal element (consonant). Thus one voiced vowel= one syllable. Monosyllabic word – go, taught, sea</a:t>
            </a:r>
          </a:p>
          <a:p>
            <a:pPr>
              <a:buFont typeface="Wingdings" panose="05000000000000000000" pitchFamily="2" charset="2"/>
              <a:buChar char="Ø"/>
            </a:pPr>
            <a:r>
              <a:rPr lang="en-US" sz="2800" dirty="0" smtClean="0">
                <a:solidFill>
                  <a:srgbClr val="002060"/>
                </a:solidFill>
                <a:latin typeface="Times New Roman" panose="02020603050405020304" pitchFamily="18" charset="0"/>
                <a:cs typeface="Times New Roman" panose="02020603050405020304" pitchFamily="18" charset="0"/>
              </a:rPr>
              <a:t>Disyllabic words- tonight, water, Bruno</a:t>
            </a:r>
          </a:p>
          <a:p>
            <a:pPr>
              <a:buFont typeface="Wingdings" panose="05000000000000000000" pitchFamily="2" charset="2"/>
              <a:buChar char="Ø"/>
            </a:pPr>
            <a:r>
              <a:rPr lang="en-US" sz="2800" dirty="0" err="1" smtClean="0">
                <a:solidFill>
                  <a:srgbClr val="002060"/>
                </a:solidFill>
                <a:latin typeface="Times New Roman" panose="02020603050405020304" pitchFamily="18" charset="0"/>
                <a:cs typeface="Times New Roman" panose="02020603050405020304" pitchFamily="18" charset="0"/>
              </a:rPr>
              <a:t>Trisyllabic</a:t>
            </a:r>
            <a:r>
              <a:rPr lang="en-US" sz="2800" dirty="0" smtClean="0">
                <a:solidFill>
                  <a:srgbClr val="002060"/>
                </a:solidFill>
                <a:latin typeface="Times New Roman" panose="02020603050405020304" pitchFamily="18" charset="0"/>
                <a:cs typeface="Times New Roman" panose="02020603050405020304" pitchFamily="18" charset="0"/>
              </a:rPr>
              <a:t> / polysyllabic words-property, emphasis</a:t>
            </a:r>
            <a:endParaRPr lang="en-US" sz="2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0372269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Times New Roman" panose="02020603050405020304" pitchFamily="18" charset="0"/>
                <a:cs typeface="Times New Roman" panose="02020603050405020304" pitchFamily="18" charset="0"/>
              </a:rPr>
              <a:t>Determining Metre</a:t>
            </a:r>
            <a:endParaRPr lang="en-US"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1</a:t>
            </a:r>
            <a:r>
              <a:rPr lang="en-US" sz="2400" baseline="30000" dirty="0" smtClean="0">
                <a:solidFill>
                  <a:srgbClr val="002060"/>
                </a:solidFill>
                <a:latin typeface="Times New Roman" panose="02020603050405020304" pitchFamily="18" charset="0"/>
                <a:cs typeface="Times New Roman" panose="02020603050405020304" pitchFamily="18" charset="0"/>
              </a:rPr>
              <a:t>st</a:t>
            </a:r>
            <a:r>
              <a:rPr lang="en-US" sz="2400" dirty="0" smtClean="0">
                <a:solidFill>
                  <a:srgbClr val="002060"/>
                </a:solidFill>
                <a:latin typeface="Times New Roman" panose="02020603050405020304" pitchFamily="18" charset="0"/>
                <a:cs typeface="Times New Roman" panose="02020603050405020304" pitchFamily="18" charset="0"/>
              </a:rPr>
              <a:t> step-find the average number of syllables in a line e.g.</a:t>
            </a:r>
          </a:p>
          <a:p>
            <a:pPr marL="0" indent="0">
              <a:buNone/>
            </a:pPr>
            <a:r>
              <a:rPr lang="en-US" sz="2400" dirty="0" smtClean="0">
                <a:solidFill>
                  <a:srgbClr val="002060"/>
                </a:solidFill>
                <a:latin typeface="Times New Roman" panose="02020603050405020304" pitchFamily="18" charset="0"/>
                <a:cs typeface="Times New Roman" panose="02020603050405020304" pitchFamily="18" charset="0"/>
              </a:rPr>
              <a:t>Tell /me/ not/ in/ mourn/</a:t>
            </a:r>
            <a:r>
              <a:rPr lang="en-US" sz="2400" dirty="0" err="1" smtClean="0">
                <a:solidFill>
                  <a:srgbClr val="002060"/>
                </a:solidFill>
                <a:latin typeface="Times New Roman" panose="02020603050405020304" pitchFamily="18" charset="0"/>
                <a:cs typeface="Times New Roman" panose="02020603050405020304" pitchFamily="18" charset="0"/>
              </a:rPr>
              <a:t>ful</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num</a:t>
            </a:r>
            <a:r>
              <a:rPr lang="en-US" sz="2400" dirty="0" smtClean="0">
                <a:solidFill>
                  <a:srgbClr val="002060"/>
                </a:solidFill>
                <a:latin typeface="Times New Roman" panose="02020603050405020304" pitchFamily="18" charset="0"/>
                <a:cs typeface="Times New Roman" panose="02020603050405020304" pitchFamily="18" charset="0"/>
              </a:rPr>
              <a:t>/</a:t>
            </a:r>
            <a:r>
              <a:rPr lang="en-US" sz="2400" dirty="0" err="1" smtClean="0">
                <a:solidFill>
                  <a:srgbClr val="002060"/>
                </a:solidFill>
                <a:latin typeface="Times New Roman" panose="02020603050405020304" pitchFamily="18" charset="0"/>
                <a:cs typeface="Times New Roman" panose="02020603050405020304" pitchFamily="18" charset="0"/>
              </a:rPr>
              <a:t>bers</a:t>
            </a:r>
            <a:endParaRPr lang="en-US" sz="2400" dirty="0" smtClean="0">
              <a:solidFill>
                <a:srgbClr val="002060"/>
              </a:solidFill>
              <a:latin typeface="Times New Roman" panose="02020603050405020304" pitchFamily="18" charset="0"/>
              <a:cs typeface="Times New Roman" panose="02020603050405020304" pitchFamily="18" charset="0"/>
            </a:endParaRPr>
          </a:p>
          <a:p>
            <a:pPr marL="0" indent="0">
              <a:buNone/>
            </a:pPr>
            <a:r>
              <a:rPr lang="en-US" sz="2400" dirty="0" smtClean="0">
                <a:solidFill>
                  <a:srgbClr val="002060"/>
                </a:solidFill>
                <a:latin typeface="Times New Roman" panose="02020603050405020304" pitchFamily="18" charset="0"/>
                <a:cs typeface="Times New Roman" panose="02020603050405020304" pitchFamily="18" charset="0"/>
              </a:rPr>
              <a:t>About 60-80% words in English poetry are monosyllabic</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2</a:t>
            </a:r>
            <a:r>
              <a:rPr lang="en-US" sz="2400" baseline="30000" dirty="0" smtClean="0">
                <a:solidFill>
                  <a:srgbClr val="002060"/>
                </a:solidFill>
                <a:latin typeface="Times New Roman" panose="02020603050405020304" pitchFamily="18" charset="0"/>
                <a:cs typeface="Times New Roman" panose="02020603050405020304" pitchFamily="18" charset="0"/>
              </a:rPr>
              <a:t>nd</a:t>
            </a:r>
            <a:r>
              <a:rPr lang="en-US" sz="2400" dirty="0" smtClean="0">
                <a:solidFill>
                  <a:srgbClr val="002060"/>
                </a:solidFill>
                <a:latin typeface="Times New Roman" panose="02020603050405020304" pitchFamily="18" charset="0"/>
                <a:cs typeface="Times New Roman" panose="02020603050405020304" pitchFamily="18" charset="0"/>
              </a:rPr>
              <a:t> step – divide the syllables into stressed and unstressed ones</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A syllable that is emphasized/ pronounced more forcefully/ carries more weight is stressed and is denoted by a  ‘/ ’ whereas an unstressed syllable is denoted by a ‘x’</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Usually syllables take the stress as per the dictionary or as in regular speech but poets sometimes vary the stress in case of monosyllabic words.</a:t>
            </a:r>
          </a:p>
          <a:p>
            <a:pPr marL="0" indent="0">
              <a:buNone/>
            </a:pPr>
            <a:r>
              <a:rPr lang="en-US" sz="2400" dirty="0" smtClean="0">
                <a:solidFill>
                  <a:srgbClr val="002060"/>
                </a:solidFill>
                <a:latin typeface="Times New Roman" panose="02020603050405020304" pitchFamily="18" charset="0"/>
                <a:cs typeface="Times New Roman" panose="02020603050405020304" pitchFamily="18" charset="0"/>
              </a:rPr>
              <a:t>/   x		x     /</a:t>
            </a:r>
          </a:p>
          <a:p>
            <a:pPr marL="0" indent="0">
              <a:buNone/>
            </a:pPr>
            <a:r>
              <a:rPr lang="en-US" sz="2400" dirty="0" err="1" smtClean="0">
                <a:solidFill>
                  <a:srgbClr val="002060"/>
                </a:solidFill>
                <a:latin typeface="Times New Roman" panose="02020603050405020304" pitchFamily="18" charset="0"/>
                <a:cs typeface="Times New Roman" panose="02020603050405020304" pitchFamily="18" charset="0"/>
              </a:rPr>
              <a:t>wa</a:t>
            </a:r>
            <a:r>
              <a:rPr lang="en-US" sz="2400" dirty="0" smtClean="0">
                <a:solidFill>
                  <a:srgbClr val="002060"/>
                </a:solidFill>
                <a:latin typeface="Times New Roman" panose="02020603050405020304" pitchFamily="18" charset="0"/>
                <a:cs typeface="Times New Roman" panose="02020603050405020304" pitchFamily="18" charset="0"/>
              </a:rPr>
              <a:t>/</a:t>
            </a:r>
            <a:r>
              <a:rPr lang="en-US" sz="2400" dirty="0" err="1" smtClean="0">
                <a:solidFill>
                  <a:srgbClr val="002060"/>
                </a:solidFill>
                <a:latin typeface="Times New Roman" panose="02020603050405020304" pitchFamily="18" charset="0"/>
                <a:cs typeface="Times New Roman" panose="02020603050405020304" pitchFamily="18" charset="0"/>
              </a:rPr>
              <a:t>ter</a:t>
            </a:r>
            <a:r>
              <a:rPr lang="en-US" sz="2400" dirty="0" smtClean="0">
                <a:solidFill>
                  <a:srgbClr val="002060"/>
                </a:solidFill>
                <a:latin typeface="Times New Roman" panose="02020603050405020304" pitchFamily="18" charset="0"/>
                <a:cs typeface="Times New Roman" panose="02020603050405020304" pitchFamily="18" charset="0"/>
              </a:rPr>
              <a:t>	a /lone</a:t>
            </a:r>
            <a:endParaRPr lang="en-US" sz="2400" dirty="0">
              <a:solidFill>
                <a:srgbClr val="002060"/>
              </a:solidFill>
              <a:latin typeface="Times New Roman" panose="02020603050405020304" pitchFamily="18" charset="0"/>
              <a:cs typeface="Times New Roman" panose="02020603050405020304" pitchFamily="18" charset="0"/>
            </a:endParaRPr>
          </a:p>
        </p:txBody>
      </p:sp>
      <p:sp>
        <p:nvSpPr>
          <p:cNvPr id="5" name="Freeform 4"/>
          <p:cNvSpPr/>
          <p:nvPr/>
        </p:nvSpPr>
        <p:spPr>
          <a:xfrm>
            <a:off x="6715125" y="4448175"/>
            <a:ext cx="0" cy="0"/>
          </a:xfrm>
          <a:custGeom>
            <a:avLst/>
            <a:gdLst>
              <a:gd name="connsiteX0" fmla="*/ 0 w 0"/>
              <a:gd name="connsiteY0" fmla="*/ 0 h 0"/>
              <a:gd name="connsiteX1" fmla="*/ 0 w 0"/>
              <a:gd name="connsiteY1" fmla="*/ 0 h 0"/>
            </a:gdLst>
            <a:ahLst/>
            <a:cxnLst>
              <a:cxn ang="0">
                <a:pos x="connsiteX0" y="connsiteY0"/>
              </a:cxn>
              <a:cxn ang="0">
                <a:pos x="connsiteX1" y="connsiteY1"/>
              </a:cxn>
            </a:cxnLst>
            <a:rect l="l" t="t" r="r" b="b"/>
            <a:pathLst>
              <a:path>
                <a:moveTo>
                  <a:pt x="0" y="0"/>
                </a:move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rc 3"/>
          <p:cNvSpPr/>
          <p:nvPr/>
        </p:nvSpPr>
        <p:spPr>
          <a:xfrm>
            <a:off x="4831081" y="3840481"/>
            <a:ext cx="45719" cy="4571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 xmlns:p14="http://schemas.microsoft.com/office/powerpoint/2010/main" val="8858020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C00000"/>
                </a:solidFill>
                <a:latin typeface="Times New Roman" panose="02020603050405020304" pitchFamily="18" charset="0"/>
                <a:cs typeface="Times New Roman" panose="02020603050405020304" pitchFamily="18" charset="0"/>
              </a:rPr>
              <a:t>Metres</a:t>
            </a:r>
            <a:r>
              <a:rPr lang="en-US" b="1" dirty="0" smtClean="0">
                <a:solidFill>
                  <a:srgbClr val="C00000"/>
                </a:solidFill>
                <a:latin typeface="Times New Roman" panose="02020603050405020304" pitchFamily="18" charset="0"/>
                <a:cs typeface="Times New Roman" panose="02020603050405020304" pitchFamily="18" charset="0"/>
              </a:rPr>
              <a:t> Contd.</a:t>
            </a:r>
            <a:endParaRPr lang="en-US"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3</a:t>
            </a:r>
            <a:r>
              <a:rPr lang="en-US" sz="2400" baseline="30000" dirty="0" smtClean="0">
                <a:solidFill>
                  <a:srgbClr val="002060"/>
                </a:solidFill>
                <a:latin typeface="Times New Roman" panose="02020603050405020304" pitchFamily="18" charset="0"/>
                <a:cs typeface="Times New Roman" panose="02020603050405020304" pitchFamily="18" charset="0"/>
              </a:rPr>
              <a:t>rd</a:t>
            </a:r>
            <a:r>
              <a:rPr lang="en-US" sz="2400" dirty="0" smtClean="0">
                <a:solidFill>
                  <a:srgbClr val="002060"/>
                </a:solidFill>
                <a:latin typeface="Times New Roman" panose="02020603050405020304" pitchFamily="18" charset="0"/>
                <a:cs typeface="Times New Roman" panose="02020603050405020304" pitchFamily="18" charset="0"/>
              </a:rPr>
              <a:t> step: Once the stresses are marked the line can be divided into smaller units with equal number of syllables called feet (singular = foot). A foot consists of two or more stressed or unstressed syllables.</a:t>
            </a:r>
            <a:endParaRPr lang="en-US" sz="2400" b="1" dirty="0" smtClean="0">
              <a:solidFill>
                <a:srgbClr val="C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b="1" dirty="0" smtClean="0">
                <a:solidFill>
                  <a:srgbClr val="C00000"/>
                </a:solidFill>
                <a:latin typeface="Times New Roman" panose="02020603050405020304" pitchFamily="18" charset="0"/>
                <a:cs typeface="Times New Roman" panose="02020603050405020304" pitchFamily="18" charset="0"/>
              </a:rPr>
              <a:t>Basic Metres in English:</a:t>
            </a:r>
          </a:p>
          <a:p>
            <a:pPr marL="0" indent="0">
              <a:buNone/>
            </a:pPr>
            <a:r>
              <a:rPr lang="en-US" sz="2400" dirty="0" smtClean="0">
                <a:solidFill>
                  <a:srgbClr val="002060"/>
                </a:solidFill>
                <a:latin typeface="Times New Roman" panose="02020603050405020304" pitchFamily="18" charset="0"/>
                <a:cs typeface="Times New Roman" panose="02020603050405020304" pitchFamily="18" charset="0"/>
              </a:rPr>
              <a:t>1. Iambic foot (x /): one unstressed followed by a stressed</a:t>
            </a:r>
          </a:p>
          <a:p>
            <a:pPr marL="0" indent="0">
              <a:buNone/>
            </a:pPr>
            <a:r>
              <a:rPr lang="en-US" sz="2400" dirty="0" smtClean="0">
                <a:solidFill>
                  <a:srgbClr val="002060"/>
                </a:solidFill>
                <a:latin typeface="Times New Roman" panose="02020603050405020304" pitchFamily="18" charset="0"/>
                <a:cs typeface="Times New Roman" panose="02020603050405020304" pitchFamily="18" charset="0"/>
              </a:rPr>
              <a:t>2. Trochaic foot (/ x): one stressed followed by an unstressed</a:t>
            </a:r>
          </a:p>
          <a:p>
            <a:pPr marL="0" indent="0">
              <a:buNone/>
            </a:pPr>
            <a:r>
              <a:rPr lang="en-US" sz="2400" dirty="0" smtClean="0">
                <a:solidFill>
                  <a:srgbClr val="002060"/>
                </a:solidFill>
                <a:latin typeface="Times New Roman" panose="02020603050405020304" pitchFamily="18" charset="0"/>
                <a:cs typeface="Times New Roman" panose="02020603050405020304" pitchFamily="18" charset="0"/>
              </a:rPr>
              <a:t>3. Anapaestic foot (xx/) : two unstressed followed by a stressed</a:t>
            </a:r>
          </a:p>
          <a:p>
            <a:pPr marL="0" indent="0">
              <a:buNone/>
            </a:pPr>
            <a:r>
              <a:rPr lang="en-US" sz="2400" dirty="0" smtClean="0">
                <a:solidFill>
                  <a:srgbClr val="002060"/>
                </a:solidFill>
                <a:latin typeface="Times New Roman" panose="02020603050405020304" pitchFamily="18" charset="0"/>
                <a:cs typeface="Times New Roman" panose="02020603050405020304" pitchFamily="18" charset="0"/>
              </a:rPr>
              <a:t>4. Dactyllic foot (/xx): one stressed followed by two unstressed</a:t>
            </a:r>
            <a:endParaRPr lang="en-US"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188982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912" y="-152400"/>
            <a:ext cx="8229600" cy="1143000"/>
          </a:xfrm>
        </p:spPr>
        <p:txBody>
          <a:bodyPr/>
          <a:lstStyle/>
          <a:p>
            <a:r>
              <a:rPr lang="en-US" b="1" dirty="0" smtClean="0">
                <a:solidFill>
                  <a:srgbClr val="C00000"/>
                </a:solidFill>
                <a:latin typeface="Times New Roman" panose="02020603050405020304" pitchFamily="18" charset="0"/>
                <a:cs typeface="Times New Roman" panose="02020603050405020304" pitchFamily="18" charset="0"/>
              </a:rPr>
              <a:t>Metres Contd.</a:t>
            </a:r>
            <a:endParaRPr lang="en-US"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90600"/>
            <a:ext cx="8229600" cy="5867400"/>
          </a:xfrm>
        </p:spPr>
        <p:txBody>
          <a:bodyPr>
            <a:noAutofit/>
          </a:bodyPr>
          <a:lstStyle/>
          <a:p>
            <a:pPr marL="0" indent="0">
              <a:buNone/>
            </a:pPr>
            <a:r>
              <a:rPr lang="en-US" sz="2400" b="1" dirty="0" smtClean="0">
                <a:solidFill>
                  <a:srgbClr val="FF0000"/>
                </a:solidFill>
                <a:latin typeface="Times New Roman" panose="02020603050405020304" pitchFamily="18" charset="0"/>
                <a:cs typeface="Times New Roman" panose="02020603050405020304" pitchFamily="18" charset="0"/>
              </a:rPr>
              <a:t>Supplementary Metres:</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Spondee (/ /): two stressed syllables</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Pyrrhic (x x): Two unstressed syllables</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Amphibrach (x / x): one stressed syllable between two unstressed syllables</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Based on the number of times a foot is repeated in a line the base metre of the line is determined.  e.g. iambic dimetre, iambic trimetre, tetrameter, pentameter etc.</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Iambic pentameter is the most common metre in English poetry </a:t>
            </a:r>
          </a:p>
          <a:p>
            <a:pPr marL="0" indent="0">
              <a:buNone/>
            </a:pPr>
            <a:endParaRPr lang="en-US" sz="2400" dirty="0" smtClean="0">
              <a:solidFill>
                <a:srgbClr val="002060"/>
              </a:solidFill>
              <a:latin typeface="Times New Roman" panose="02020603050405020304" pitchFamily="18" charset="0"/>
              <a:cs typeface="Times New Roman" panose="02020603050405020304" pitchFamily="18" charset="0"/>
            </a:endParaRPr>
          </a:p>
          <a:p>
            <a:pPr marL="0" indent="0">
              <a:buNone/>
            </a:pPr>
            <a:r>
              <a:rPr lang="en-US" sz="2400" b="1" dirty="0" smtClean="0">
                <a:solidFill>
                  <a:srgbClr val="FF0000"/>
                </a:solidFill>
                <a:latin typeface="Times New Roman" panose="02020603050405020304" pitchFamily="18" charset="0"/>
                <a:cs typeface="Times New Roman" panose="02020603050405020304" pitchFamily="18" charset="0"/>
              </a:rPr>
              <a:t>Effect of Metre</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smtClean="0">
                <a:solidFill>
                  <a:srgbClr val="002060"/>
                </a:solidFill>
                <a:latin typeface="Times New Roman" panose="02020603050405020304" pitchFamily="18" charset="0"/>
                <a:cs typeface="Times New Roman" panose="02020603050405020304" pitchFamily="18" charset="0"/>
              </a:rPr>
              <a:t>Affects the mood of the poem</a:t>
            </a:r>
            <a:endParaRPr lang="en-US"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342123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solidFill>
                  <a:srgbClr val="C00000"/>
                </a:solidFill>
                <a:latin typeface="Times New Roman" pitchFamily="18" charset="0"/>
                <a:cs typeface="Times New Roman" pitchFamily="18" charset="0"/>
              </a:rPr>
              <a:t>Third Part</a:t>
            </a:r>
            <a:endParaRPr lang="en-US"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800" dirty="0" smtClean="0">
                <a:solidFill>
                  <a:srgbClr val="002060"/>
                </a:solidFill>
                <a:latin typeface="Times New Roman" pitchFamily="18" charset="0"/>
                <a:cs typeface="Times New Roman" pitchFamily="18" charset="0"/>
              </a:rPr>
              <a:t>This part sums up whatever has gone before.</a:t>
            </a:r>
          </a:p>
          <a:p>
            <a:pPr>
              <a:buFont typeface="Wingdings" panose="05000000000000000000" pitchFamily="2" charset="2"/>
              <a:buChar char="Ø"/>
            </a:pPr>
            <a:r>
              <a:rPr lang="en-US" sz="2800" dirty="0" smtClean="0">
                <a:solidFill>
                  <a:srgbClr val="002060"/>
                </a:solidFill>
                <a:latin typeface="Times New Roman" pitchFamily="18" charset="0"/>
                <a:cs typeface="Times New Roman" pitchFamily="18" charset="0"/>
              </a:rPr>
              <a:t>Your impressions about the poem or its effect on you be stated</a:t>
            </a:r>
          </a:p>
          <a:p>
            <a:pPr>
              <a:buFont typeface="Wingdings" panose="05000000000000000000" pitchFamily="2" charset="2"/>
              <a:buChar char="Ø"/>
            </a:pPr>
            <a:r>
              <a:rPr lang="en-US" sz="2800" dirty="0" smtClean="0">
                <a:solidFill>
                  <a:srgbClr val="002060"/>
                </a:solidFill>
                <a:latin typeface="Times New Roman" pitchFamily="18" charset="0"/>
                <a:cs typeface="Times New Roman" pitchFamily="18" charset="0"/>
              </a:rPr>
              <a:t>Any comments on the poem in short</a:t>
            </a:r>
            <a:endParaRPr lang="en-US" sz="2800"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7578525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Times New Roman" panose="02020603050405020304" pitchFamily="18" charset="0"/>
                <a:cs typeface="Times New Roman" panose="02020603050405020304" pitchFamily="18" charset="0"/>
              </a:rPr>
              <a:t>Conclusion</a:t>
            </a:r>
            <a:endParaRPr lang="en-US"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95400"/>
            <a:ext cx="8229600" cy="5334000"/>
          </a:xfrm>
        </p:spPr>
        <p:txBody>
          <a:bodyPr>
            <a:normAutofit/>
          </a:bodyPr>
          <a:lstStyle/>
          <a:p>
            <a:pPr>
              <a:buFont typeface="Wingdings" panose="05000000000000000000" pitchFamily="2" charset="2"/>
              <a:buChar char="Ø"/>
            </a:pPr>
            <a:r>
              <a:rPr lang="en-US" sz="2800" dirty="0" smtClean="0">
                <a:solidFill>
                  <a:srgbClr val="002060"/>
                </a:solidFill>
                <a:latin typeface="Times New Roman" panose="02020603050405020304" pitchFamily="18" charset="0"/>
                <a:cs typeface="Times New Roman" panose="02020603050405020304" pitchFamily="18" charset="0"/>
              </a:rPr>
              <a:t>A humble attempt to allay the fear of students regarding appreciation of a poem</a:t>
            </a:r>
          </a:p>
          <a:p>
            <a:pPr>
              <a:buFont typeface="Wingdings" panose="05000000000000000000" pitchFamily="2" charset="2"/>
              <a:buChar char="Ø"/>
            </a:pPr>
            <a:r>
              <a:rPr lang="en-US" sz="2800" dirty="0" smtClean="0">
                <a:solidFill>
                  <a:srgbClr val="002060"/>
                </a:solidFill>
                <a:latin typeface="Times New Roman" panose="02020603050405020304" pitchFamily="18" charset="0"/>
                <a:cs typeface="Times New Roman" panose="02020603050405020304" pitchFamily="18" charset="0"/>
              </a:rPr>
              <a:t>Based on experience of teaching poetry </a:t>
            </a:r>
          </a:p>
          <a:p>
            <a:pPr>
              <a:buFont typeface="Wingdings" panose="05000000000000000000" pitchFamily="2" charset="2"/>
              <a:buChar char="Ø"/>
            </a:pPr>
            <a:r>
              <a:rPr lang="en-US" sz="2800" dirty="0" smtClean="0">
                <a:solidFill>
                  <a:srgbClr val="002060"/>
                </a:solidFill>
                <a:latin typeface="Times New Roman" panose="02020603050405020304" pitchFamily="18" charset="0"/>
                <a:cs typeface="Times New Roman" panose="02020603050405020304" pitchFamily="18" charset="0"/>
              </a:rPr>
              <a:t>Result of attempts at understanding poetry</a:t>
            </a:r>
            <a:endParaRPr lang="en-US" sz="2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391154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Times New Roman" panose="02020603050405020304" pitchFamily="18" charset="0"/>
                <a:cs typeface="Times New Roman" panose="02020603050405020304" pitchFamily="18" charset="0"/>
              </a:rPr>
              <a:t>Origin</a:t>
            </a:r>
            <a:endParaRPr lang="en-US"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3000"/>
            <a:ext cx="8229600" cy="4983163"/>
          </a:xfrm>
        </p:spPr>
        <p:txBody>
          <a:bodyPr>
            <a:normAutofit fontScale="92500" lnSpcReduction="10000"/>
          </a:bodyPr>
          <a:lstStyle/>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1920s- academic procedure initiated by I. A. Richards </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Series of experiments wherein poems given to students without any historical, biographical context or authorship, date or circumstances of composition</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Focus on ‘ words on the page’</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Close analysis of anonymous poems to achieve an ‘organized response’</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Culmination of the experiments- </a:t>
            </a:r>
            <a:r>
              <a:rPr lang="en-US" sz="2400" i="1" dirty="0" smtClean="0">
                <a:solidFill>
                  <a:srgbClr val="002060"/>
                </a:solidFill>
                <a:latin typeface="Times New Roman" panose="02020603050405020304" pitchFamily="18" charset="0"/>
                <a:cs typeface="Times New Roman" panose="02020603050405020304" pitchFamily="18" charset="0"/>
              </a:rPr>
              <a:t>Practical Criticism </a:t>
            </a:r>
            <a:r>
              <a:rPr lang="en-US" sz="2400" dirty="0" smtClean="0">
                <a:solidFill>
                  <a:srgbClr val="002060"/>
                </a:solidFill>
                <a:latin typeface="Times New Roman" panose="02020603050405020304" pitchFamily="18" charset="0"/>
                <a:cs typeface="Times New Roman" panose="02020603050405020304" pitchFamily="18" charset="0"/>
              </a:rPr>
              <a:t>(1929)</a:t>
            </a:r>
          </a:p>
          <a:p>
            <a:pPr>
              <a:buFont typeface="Wingdings" panose="05000000000000000000" pitchFamily="2" charset="2"/>
              <a:buChar char="Ø"/>
            </a:pPr>
            <a:r>
              <a:rPr lang="en-US" sz="2800" b="1" dirty="0" smtClean="0">
                <a:solidFill>
                  <a:srgbClr val="C00000"/>
                </a:solidFill>
                <a:latin typeface="Times New Roman" panose="02020603050405020304" pitchFamily="18" charset="0"/>
                <a:cs typeface="Times New Roman" panose="02020603050405020304" pitchFamily="18" charset="0"/>
              </a:rPr>
              <a:t>Nature:</a:t>
            </a:r>
            <a:endParaRPr lang="en-US" sz="2800" b="1" dirty="0" smtClean="0">
              <a:solidFill>
                <a:srgbClr val="00206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Ancillary skill</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Part of examination in literature to test students’ knowledge of verse forms, responsiveness to poetry, ability to describe its effect</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No necessary connection with any theoretical approach</a:t>
            </a:r>
            <a:endParaRPr lang="en-US"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2988078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Times New Roman" panose="02020603050405020304" pitchFamily="18" charset="0"/>
                <a:cs typeface="Times New Roman" panose="02020603050405020304" pitchFamily="18" charset="0"/>
              </a:rPr>
              <a:t>Practical Criticism: Aim</a:t>
            </a:r>
            <a:endParaRPr lang="en-US"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0" y="1676400"/>
            <a:ext cx="8229600" cy="4525963"/>
          </a:xfrm>
        </p:spPr>
        <p:txBody>
          <a:bodyPr>
            <a:normAutofit lnSpcReduction="10000"/>
          </a:bodyPr>
          <a:lstStyle/>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Encourage students to respond to poetry/ literature</a:t>
            </a:r>
          </a:p>
          <a:p>
            <a:pPr>
              <a:buFont typeface="Wingdings" panose="05000000000000000000" pitchFamily="2" charset="2"/>
              <a:buChar char="Ø"/>
            </a:pPr>
            <a:r>
              <a:rPr lang="en-US" sz="2400" dirty="0" smtClean="0">
                <a:solidFill>
                  <a:srgbClr val="002060"/>
                </a:solidFill>
                <a:latin typeface="Times New Roman" panose="02020603050405020304" pitchFamily="18" charset="0"/>
                <a:cs typeface="Times New Roman" panose="02020603050405020304" pitchFamily="18" charset="0"/>
              </a:rPr>
              <a:t>Encourage reading, concentrate on form and meaning</a:t>
            </a:r>
          </a:p>
          <a:p>
            <a:pPr>
              <a:buFont typeface="Wingdings" panose="05000000000000000000" pitchFamily="2" charset="2"/>
              <a:buChar char="Ø"/>
            </a:pPr>
            <a:r>
              <a:rPr lang="en-US" sz="2400" dirty="0">
                <a:solidFill>
                  <a:srgbClr val="002060"/>
                </a:solidFill>
                <a:latin typeface="Times New Roman" pitchFamily="18" charset="0"/>
                <a:cs typeface="Times New Roman" pitchFamily="18" charset="0"/>
              </a:rPr>
              <a:t>A lively experience</a:t>
            </a:r>
          </a:p>
          <a:p>
            <a:pPr>
              <a:buFont typeface="Wingdings" panose="05000000000000000000" pitchFamily="2" charset="2"/>
              <a:buChar char="Ø"/>
              <a:tabLst>
                <a:tab pos="7029450" algn="l"/>
              </a:tabLst>
            </a:pPr>
            <a:r>
              <a:rPr lang="en-US" sz="2400" dirty="0">
                <a:solidFill>
                  <a:srgbClr val="002060"/>
                </a:solidFill>
                <a:latin typeface="Times New Roman" pitchFamily="18" charset="0"/>
                <a:cs typeface="Times New Roman" pitchFamily="18" charset="0"/>
              </a:rPr>
              <a:t>Helps to identify the sources yielding pleasure in a given </a:t>
            </a:r>
            <a:r>
              <a:rPr lang="en-US" sz="2400" dirty="0" smtClean="0">
                <a:solidFill>
                  <a:srgbClr val="002060"/>
                </a:solidFill>
                <a:latin typeface="Times New Roman" panose="02020603050405020304" pitchFamily="18" charset="0"/>
                <a:cs typeface="Times New Roman" panose="02020603050405020304" pitchFamily="18" charset="0"/>
              </a:rPr>
              <a:t>text</a:t>
            </a:r>
          </a:p>
          <a:p>
            <a:pPr marL="0" indent="0">
              <a:buNone/>
            </a:pPr>
            <a:endParaRPr lang="en-US" sz="2400" dirty="0">
              <a:solidFill>
                <a:srgbClr val="002060"/>
              </a:solidFill>
              <a:latin typeface="Times New Roman" panose="02020603050405020304" pitchFamily="18" charset="0"/>
              <a:cs typeface="Times New Roman" panose="02020603050405020304" pitchFamily="18" charset="0"/>
            </a:endParaRPr>
          </a:p>
          <a:p>
            <a:pPr marL="0" indent="0">
              <a:buNone/>
            </a:pPr>
            <a:r>
              <a:rPr lang="en-US" b="1" dirty="0" smtClean="0">
                <a:solidFill>
                  <a:srgbClr val="C00000"/>
                </a:solidFill>
                <a:latin typeface="Times New Roman" panose="02020603050405020304" pitchFamily="18" charset="0"/>
                <a:cs typeface="Times New Roman" panose="02020603050405020304" pitchFamily="18" charset="0"/>
              </a:rPr>
              <a:t>Appreciation of an Unseen Poem</a:t>
            </a:r>
          </a:p>
          <a:p>
            <a:pPr>
              <a:buFont typeface="Wingdings" panose="05000000000000000000" pitchFamily="2" charset="2"/>
              <a:buChar char="Ø"/>
            </a:pPr>
            <a:r>
              <a:rPr lang="en-US" sz="2800" dirty="0">
                <a:solidFill>
                  <a:srgbClr val="002060"/>
                </a:solidFill>
                <a:latin typeface="Times New Roman" pitchFamily="18" charset="0"/>
                <a:cs typeface="Times New Roman" pitchFamily="18" charset="0"/>
              </a:rPr>
              <a:t>Questions below the poem should be used only as hints or help </a:t>
            </a:r>
            <a:r>
              <a:rPr lang="en-US" sz="2800" dirty="0" smtClean="0">
                <a:solidFill>
                  <a:srgbClr val="002060"/>
                </a:solidFill>
                <a:latin typeface="Times New Roman" pitchFamily="18" charset="0"/>
                <a:cs typeface="Times New Roman" pitchFamily="18" charset="0"/>
              </a:rPr>
              <a:t>while </a:t>
            </a:r>
            <a:r>
              <a:rPr lang="en-US" sz="2800" dirty="0">
                <a:solidFill>
                  <a:srgbClr val="002060"/>
                </a:solidFill>
                <a:latin typeface="Times New Roman" pitchFamily="18" charset="0"/>
                <a:cs typeface="Times New Roman" pitchFamily="18" charset="0"/>
              </a:rPr>
              <a:t>appreciating the poem</a:t>
            </a:r>
            <a:r>
              <a:rPr lang="en-US" sz="2800" dirty="0" smtClean="0">
                <a:solidFill>
                  <a:srgbClr val="002060"/>
                </a:solidFill>
                <a:latin typeface="Times New Roman" pitchFamily="18" charset="0"/>
                <a:cs typeface="Times New Roman" pitchFamily="18" charset="0"/>
              </a:rPr>
              <a:t>.</a:t>
            </a:r>
          </a:p>
          <a:p>
            <a:pPr>
              <a:buFont typeface="Wingdings" panose="05000000000000000000" pitchFamily="2" charset="2"/>
              <a:buChar char="Ø"/>
            </a:pPr>
            <a:r>
              <a:rPr lang="en-US" sz="2800" dirty="0" smtClean="0">
                <a:solidFill>
                  <a:srgbClr val="002060"/>
                </a:solidFill>
                <a:latin typeface="Times New Roman" pitchFamily="18" charset="0"/>
                <a:cs typeface="Times New Roman" pitchFamily="18" charset="0"/>
              </a:rPr>
              <a:t>Appreciation </a:t>
            </a:r>
            <a:r>
              <a:rPr lang="en-US" sz="2800" dirty="0">
                <a:solidFill>
                  <a:srgbClr val="002060"/>
                </a:solidFill>
                <a:latin typeface="Times New Roman" pitchFamily="18" charset="0"/>
                <a:cs typeface="Times New Roman" pitchFamily="18" charset="0"/>
              </a:rPr>
              <a:t>should be in the form of continuous </a:t>
            </a:r>
            <a:r>
              <a:rPr lang="en-US" sz="2800" dirty="0" smtClean="0">
                <a:solidFill>
                  <a:srgbClr val="002060"/>
                </a:solidFill>
                <a:latin typeface="Times New Roman" pitchFamily="18" charset="0"/>
                <a:cs typeface="Times New Roman" pitchFamily="18" charset="0"/>
              </a:rPr>
              <a:t>prose, in </a:t>
            </a:r>
            <a:r>
              <a:rPr lang="en-US" sz="2800" dirty="0">
                <a:solidFill>
                  <a:srgbClr val="002060"/>
                </a:solidFill>
                <a:latin typeface="Times New Roman" pitchFamily="18" charset="0"/>
                <a:cs typeface="Times New Roman" pitchFamily="18" charset="0"/>
              </a:rPr>
              <a:t>the form of paragraphs.</a:t>
            </a:r>
          </a:p>
          <a:p>
            <a:pPr marL="0" indent="0">
              <a:buNone/>
            </a:pPr>
            <a:endParaRPr lang="en-US" sz="2800" dirty="0" smtClean="0">
              <a:solidFill>
                <a:srgbClr val="C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9790996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smtClean="0">
                <a:solidFill>
                  <a:srgbClr val="C00000"/>
                </a:solidFill>
                <a:latin typeface="Times New Roman" pitchFamily="18" charset="0"/>
                <a:cs typeface="Times New Roman" pitchFamily="18" charset="0"/>
              </a:rPr>
              <a:t>Procedure</a:t>
            </a:r>
            <a:endParaRPr lang="en-US"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rmAutofit lnSpcReduction="10000"/>
          </a:bodyPr>
          <a:lstStyle/>
          <a:p>
            <a:pPr marL="0" indent="0">
              <a:buNone/>
            </a:pPr>
            <a:r>
              <a:rPr lang="en-US" sz="2000" dirty="0" smtClean="0">
                <a:solidFill>
                  <a:srgbClr val="002060"/>
                </a:solidFill>
                <a:latin typeface="Times New Roman" pitchFamily="18" charset="0"/>
                <a:cs typeface="Times New Roman" pitchFamily="18" charset="0"/>
              </a:rPr>
              <a:t> </a:t>
            </a:r>
            <a:r>
              <a:rPr lang="en-US" sz="2800" b="1" dirty="0" smtClean="0">
                <a:solidFill>
                  <a:srgbClr val="C00000"/>
                </a:solidFill>
                <a:latin typeface="Times New Roman" pitchFamily="18" charset="0"/>
                <a:cs typeface="Times New Roman" pitchFamily="18" charset="0"/>
              </a:rPr>
              <a:t>Analysis of the given poem or prose passage with respect to  </a:t>
            </a:r>
          </a:p>
          <a:p>
            <a:pPr>
              <a:buFont typeface="Wingdings" panose="05000000000000000000" pitchFamily="2" charset="2"/>
              <a:buChar char="Ø"/>
            </a:pPr>
            <a:r>
              <a:rPr lang="en-US" sz="2800" dirty="0" smtClean="0">
                <a:solidFill>
                  <a:srgbClr val="002060"/>
                </a:solidFill>
                <a:latin typeface="Times New Roman" pitchFamily="18" charset="0"/>
                <a:cs typeface="Times New Roman" pitchFamily="18" charset="0"/>
              </a:rPr>
              <a:t>Subject/ theme</a:t>
            </a:r>
          </a:p>
          <a:p>
            <a:pPr>
              <a:buFont typeface="Wingdings" panose="05000000000000000000" pitchFamily="2" charset="2"/>
              <a:buChar char="Ø"/>
            </a:pPr>
            <a:r>
              <a:rPr lang="en-US" sz="2800" dirty="0" smtClean="0">
                <a:solidFill>
                  <a:srgbClr val="002060"/>
                </a:solidFill>
                <a:latin typeface="Times New Roman" pitchFamily="18" charset="0"/>
                <a:cs typeface="Times New Roman" pitchFamily="18" charset="0"/>
              </a:rPr>
              <a:t>Content/ paraphrase</a:t>
            </a:r>
          </a:p>
          <a:p>
            <a:pPr>
              <a:buFont typeface="Wingdings" panose="05000000000000000000" pitchFamily="2" charset="2"/>
              <a:buChar char="Ø"/>
            </a:pPr>
            <a:r>
              <a:rPr lang="en-US" sz="2800" dirty="0" smtClean="0">
                <a:solidFill>
                  <a:srgbClr val="002060"/>
                </a:solidFill>
                <a:latin typeface="Times New Roman" pitchFamily="18" charset="0"/>
                <a:cs typeface="Times New Roman" pitchFamily="18" charset="0"/>
              </a:rPr>
              <a:t>Structure</a:t>
            </a:r>
          </a:p>
          <a:p>
            <a:pPr>
              <a:buFont typeface="Wingdings" panose="05000000000000000000" pitchFamily="2" charset="2"/>
              <a:buChar char="Ø"/>
            </a:pPr>
            <a:r>
              <a:rPr lang="en-US" sz="2800" dirty="0" smtClean="0">
                <a:solidFill>
                  <a:srgbClr val="002060"/>
                </a:solidFill>
                <a:latin typeface="Times New Roman" pitchFamily="18" charset="0"/>
                <a:cs typeface="Times New Roman" pitchFamily="18" charset="0"/>
              </a:rPr>
              <a:t>Tone</a:t>
            </a:r>
          </a:p>
          <a:p>
            <a:pPr>
              <a:buFont typeface="Wingdings" panose="05000000000000000000" pitchFamily="2" charset="2"/>
              <a:buChar char="Ø"/>
            </a:pPr>
            <a:r>
              <a:rPr lang="en-US" sz="2800" dirty="0" smtClean="0">
                <a:solidFill>
                  <a:srgbClr val="002060"/>
                </a:solidFill>
                <a:latin typeface="Times New Roman" pitchFamily="18" charset="0"/>
                <a:cs typeface="Times New Roman" pitchFamily="18" charset="0"/>
              </a:rPr>
              <a:t>Imagery</a:t>
            </a:r>
          </a:p>
          <a:p>
            <a:pPr>
              <a:buFont typeface="Wingdings" panose="05000000000000000000" pitchFamily="2" charset="2"/>
              <a:buChar char="Ø"/>
            </a:pPr>
            <a:r>
              <a:rPr lang="en-US" sz="2800" dirty="0" smtClean="0">
                <a:solidFill>
                  <a:srgbClr val="002060"/>
                </a:solidFill>
                <a:latin typeface="Times New Roman" pitchFamily="18" charset="0"/>
                <a:cs typeface="Times New Roman" pitchFamily="18" charset="0"/>
              </a:rPr>
              <a:t>Verbal felicity</a:t>
            </a:r>
          </a:p>
          <a:p>
            <a:pPr>
              <a:buFont typeface="Wingdings" panose="05000000000000000000" pitchFamily="2" charset="2"/>
              <a:buChar char="Ø"/>
            </a:pPr>
            <a:r>
              <a:rPr lang="en-US" sz="2800" dirty="0" smtClean="0">
                <a:solidFill>
                  <a:srgbClr val="002060"/>
                </a:solidFill>
                <a:latin typeface="Times New Roman" pitchFamily="18" charset="0"/>
                <a:cs typeface="Times New Roman" pitchFamily="18" charset="0"/>
              </a:rPr>
              <a:t>Metre</a:t>
            </a:r>
          </a:p>
          <a:p>
            <a:pPr>
              <a:buFont typeface="Wingdings" panose="05000000000000000000" pitchFamily="2" charset="2"/>
              <a:buChar char="Ø"/>
            </a:pPr>
            <a:r>
              <a:rPr lang="en-US" sz="2800" dirty="0" smtClean="0">
                <a:solidFill>
                  <a:srgbClr val="002060"/>
                </a:solidFill>
                <a:latin typeface="Times New Roman" pitchFamily="18" charset="0"/>
                <a:cs typeface="Times New Roman" pitchFamily="18" charset="0"/>
              </a:rPr>
              <a:t>Figures of Speech</a:t>
            </a:r>
            <a:endParaRPr lang="en-US" sz="2800"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229600" cy="1143000"/>
          </a:xfrm>
        </p:spPr>
        <p:txBody>
          <a:bodyPr/>
          <a:lstStyle/>
          <a:p>
            <a:r>
              <a:rPr lang="en-US" b="1" dirty="0" smtClean="0">
                <a:solidFill>
                  <a:srgbClr val="C00000"/>
                </a:solidFill>
                <a:latin typeface="Times New Roman" pitchFamily="18" charset="0"/>
                <a:cs typeface="Times New Roman" pitchFamily="18" charset="0"/>
              </a:rPr>
              <a:t>Plan of a Critical Appreciation</a:t>
            </a:r>
            <a:endParaRPr lang="en-US"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381000" y="1524000"/>
            <a:ext cx="8229600" cy="4525963"/>
          </a:xfrm>
        </p:spPr>
        <p:txBody>
          <a:bodyPr>
            <a:normAutofit/>
          </a:bodyPr>
          <a:lstStyle/>
          <a:p>
            <a:pPr>
              <a:buFont typeface="Wingdings" panose="05000000000000000000" pitchFamily="2" charset="2"/>
              <a:buChar char="Ø"/>
            </a:pPr>
            <a:r>
              <a:rPr lang="en-US" sz="2800" dirty="0" smtClean="0">
                <a:solidFill>
                  <a:srgbClr val="002060"/>
                </a:solidFill>
                <a:latin typeface="Times New Roman" pitchFamily="18" charset="0"/>
                <a:cs typeface="Times New Roman" pitchFamily="18" charset="0"/>
              </a:rPr>
              <a:t>Three Parts: 1. What</a:t>
            </a:r>
          </a:p>
          <a:p>
            <a:pPr marL="1828800" lvl="4" indent="0">
              <a:buNone/>
            </a:pPr>
            <a:r>
              <a:rPr lang="en-US" sz="2800" dirty="0" smtClean="0">
                <a:solidFill>
                  <a:srgbClr val="002060"/>
                </a:solidFill>
                <a:latin typeface="Times New Roman" pitchFamily="18" charset="0"/>
                <a:cs typeface="Times New Roman" pitchFamily="18" charset="0"/>
              </a:rPr>
              <a:t>   2.  How</a:t>
            </a:r>
          </a:p>
          <a:p>
            <a:pPr marL="1828800" lvl="4" indent="0">
              <a:buNone/>
            </a:pPr>
            <a:r>
              <a:rPr lang="en-US" sz="2800" dirty="0" smtClean="0">
                <a:solidFill>
                  <a:srgbClr val="002060"/>
                </a:solidFill>
                <a:latin typeface="Times New Roman" pitchFamily="18" charset="0"/>
                <a:cs typeface="Times New Roman" pitchFamily="18" charset="0"/>
              </a:rPr>
              <a:t>   3. Personal Impression/ Comments/ Summing up</a:t>
            </a:r>
            <a:endParaRPr lang="en-US" sz="2800"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tabLst>
                <a:tab pos="1771650" algn="l"/>
              </a:tabLst>
            </a:pPr>
            <a:r>
              <a:rPr lang="en-US" b="1" dirty="0" smtClean="0">
                <a:solidFill>
                  <a:srgbClr val="C00000"/>
                </a:solidFill>
                <a:latin typeface="Times New Roman" pitchFamily="18" charset="0"/>
                <a:cs typeface="Times New Roman" pitchFamily="18" charset="0"/>
              </a:rPr>
              <a:t>First Part: “What”</a:t>
            </a:r>
            <a:endParaRPr lang="en-US"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181600"/>
          </a:xfrm>
        </p:spPr>
        <p:txBody>
          <a:bodyPr>
            <a:normAutofit lnSpcReduction="10000"/>
          </a:bodyPr>
          <a:lstStyle/>
          <a:p>
            <a:pPr marL="0" indent="0">
              <a:buNone/>
            </a:pPr>
            <a:r>
              <a:rPr lang="en-US" sz="2800" dirty="0" smtClean="0">
                <a:solidFill>
                  <a:srgbClr val="002060"/>
                </a:solidFill>
                <a:latin typeface="Times New Roman" pitchFamily="18" charset="0"/>
                <a:cs typeface="Times New Roman" pitchFamily="18" charset="0"/>
              </a:rPr>
              <a:t>Answers to questions like, What is------?</a:t>
            </a:r>
          </a:p>
          <a:p>
            <a:pPr>
              <a:buFont typeface="Wingdings" panose="05000000000000000000" pitchFamily="2" charset="2"/>
              <a:buChar char="Ø"/>
            </a:pPr>
            <a:r>
              <a:rPr lang="en-US" sz="2800" dirty="0" smtClean="0">
                <a:solidFill>
                  <a:srgbClr val="002060"/>
                </a:solidFill>
                <a:latin typeface="Times New Roman" pitchFamily="18" charset="0"/>
                <a:cs typeface="Times New Roman" pitchFamily="18" charset="0"/>
              </a:rPr>
              <a:t>the theme of the poem </a:t>
            </a:r>
            <a:endParaRPr lang="en-US" sz="2800" dirty="0">
              <a:solidFill>
                <a:srgbClr val="002060"/>
              </a:solidFill>
              <a:latin typeface="Times New Roman" pitchFamily="18" charset="0"/>
              <a:cs typeface="Times New Roman" pitchFamily="18" charset="0"/>
            </a:endParaRPr>
          </a:p>
          <a:p>
            <a:pPr>
              <a:buFont typeface="Wingdings" panose="05000000000000000000" pitchFamily="2" charset="2"/>
              <a:buChar char="Ø"/>
            </a:pPr>
            <a:r>
              <a:rPr lang="en-US" sz="2800" dirty="0" smtClean="0">
                <a:solidFill>
                  <a:srgbClr val="002060"/>
                </a:solidFill>
                <a:latin typeface="Times New Roman" pitchFamily="18" charset="0"/>
                <a:cs typeface="Times New Roman" pitchFamily="18" charset="0"/>
              </a:rPr>
              <a:t>general meaning</a:t>
            </a:r>
          </a:p>
          <a:p>
            <a:pPr>
              <a:buFont typeface="Wingdings" panose="05000000000000000000" pitchFamily="2" charset="2"/>
              <a:buChar char="Ø"/>
            </a:pPr>
            <a:r>
              <a:rPr lang="en-US" sz="2800" dirty="0" smtClean="0">
                <a:solidFill>
                  <a:srgbClr val="002060"/>
                </a:solidFill>
                <a:latin typeface="Times New Roman" pitchFamily="18" charset="0"/>
                <a:cs typeface="Times New Roman" pitchFamily="18" charset="0"/>
              </a:rPr>
              <a:t>intention of the poet</a:t>
            </a:r>
          </a:p>
          <a:p>
            <a:pPr>
              <a:buFont typeface="Wingdings" panose="05000000000000000000" pitchFamily="2" charset="2"/>
              <a:buChar char="Ø"/>
            </a:pPr>
            <a:r>
              <a:rPr lang="en-US" sz="2800" dirty="0" smtClean="0">
                <a:solidFill>
                  <a:srgbClr val="002060"/>
                </a:solidFill>
                <a:latin typeface="Times New Roman" pitchFamily="18" charset="0"/>
                <a:cs typeface="Times New Roman" pitchFamily="18" charset="0"/>
              </a:rPr>
              <a:t>mood of the poem- light, serious</a:t>
            </a:r>
          </a:p>
          <a:p>
            <a:pPr>
              <a:buFont typeface="Wingdings" panose="05000000000000000000" pitchFamily="2" charset="2"/>
              <a:buChar char="Ø"/>
            </a:pPr>
            <a:r>
              <a:rPr lang="en-US" sz="2800" dirty="0">
                <a:solidFill>
                  <a:srgbClr val="002060"/>
                </a:solidFill>
                <a:latin typeface="Times New Roman" pitchFamily="18" charset="0"/>
                <a:cs typeface="Times New Roman" pitchFamily="18" charset="0"/>
              </a:rPr>
              <a:t>t</a:t>
            </a:r>
            <a:r>
              <a:rPr lang="en-US" sz="2800" dirty="0" smtClean="0">
                <a:solidFill>
                  <a:srgbClr val="002060"/>
                </a:solidFill>
                <a:latin typeface="Times New Roman" pitchFamily="18" charset="0"/>
                <a:cs typeface="Times New Roman" pitchFamily="18" charset="0"/>
              </a:rPr>
              <a:t>ype of the poem- descriptive, narrative, expository</a:t>
            </a:r>
            <a:endParaRPr lang="en-US" sz="2800" dirty="0">
              <a:solidFill>
                <a:srgbClr val="002060"/>
              </a:solidFill>
              <a:latin typeface="Times New Roman" pitchFamily="18" charset="0"/>
              <a:cs typeface="Times New Roman" pitchFamily="18" charset="0"/>
            </a:endParaRPr>
          </a:p>
          <a:p>
            <a:pPr>
              <a:buFont typeface="Wingdings" panose="05000000000000000000" pitchFamily="2" charset="2"/>
              <a:buChar char="Ø"/>
            </a:pPr>
            <a:r>
              <a:rPr lang="en-US" sz="2800" dirty="0" smtClean="0">
                <a:solidFill>
                  <a:srgbClr val="002060"/>
                </a:solidFill>
                <a:latin typeface="Times New Roman" pitchFamily="18" charset="0"/>
                <a:cs typeface="Times New Roman" pitchFamily="18" charset="0"/>
              </a:rPr>
              <a:t>special lyrical type if any-sonnet, ballad, ode, elegy etc.</a:t>
            </a:r>
            <a:endParaRPr lang="en-US" sz="2800" dirty="0">
              <a:solidFill>
                <a:srgbClr val="002060"/>
              </a:solidFill>
              <a:latin typeface="Times New Roman" pitchFamily="18" charset="0"/>
              <a:cs typeface="Times New Roman" pitchFamily="18" charset="0"/>
            </a:endParaRPr>
          </a:p>
          <a:p>
            <a:pPr>
              <a:buFont typeface="Wingdings" panose="05000000000000000000" pitchFamily="2" charset="2"/>
              <a:buChar char="Ø"/>
            </a:pPr>
            <a:r>
              <a:rPr lang="en-US" sz="2800" dirty="0" smtClean="0">
                <a:solidFill>
                  <a:srgbClr val="002060"/>
                </a:solidFill>
                <a:latin typeface="Times New Roman" pitchFamily="18" charset="0"/>
                <a:cs typeface="Times New Roman" pitchFamily="18" charset="0"/>
              </a:rPr>
              <a:t>the period or literary age to which the poem belongs</a:t>
            </a:r>
            <a:endParaRPr lang="en-US" sz="2800" dirty="0">
              <a:solidFill>
                <a:srgbClr val="002060"/>
              </a:solidFill>
              <a:latin typeface="Times New Roman" pitchFamily="18" charset="0"/>
              <a:cs typeface="Times New Roman" pitchFamily="18" charset="0"/>
            </a:endParaRPr>
          </a:p>
          <a:p>
            <a:pPr>
              <a:buFont typeface="Wingdings" panose="05000000000000000000" pitchFamily="2" charset="2"/>
              <a:buChar char="Ø"/>
            </a:pPr>
            <a:r>
              <a:rPr lang="en-US" sz="2800" dirty="0" smtClean="0">
                <a:solidFill>
                  <a:srgbClr val="002060"/>
                </a:solidFill>
                <a:latin typeface="Times New Roman" pitchFamily="18" charset="0"/>
                <a:cs typeface="Times New Roman" pitchFamily="18" charset="0"/>
              </a:rPr>
              <a:t>classification like British, American, African, Indian literature etc. if possible</a:t>
            </a:r>
            <a:endParaRPr lang="en-US" sz="2800"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r>
              <a:rPr lang="en-US" b="1" dirty="0" smtClean="0">
                <a:solidFill>
                  <a:srgbClr val="C00000"/>
                </a:solidFill>
                <a:latin typeface="Times New Roman" pitchFamily="18" charset="0"/>
                <a:cs typeface="Times New Roman" pitchFamily="18" charset="0"/>
              </a:rPr>
              <a:t>Second Part: “How”</a:t>
            </a:r>
            <a:endParaRPr lang="en-US"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562600"/>
          </a:xfrm>
        </p:spPr>
        <p:txBody>
          <a:bodyPr>
            <a:noAutofit/>
          </a:bodyPr>
          <a:lstStyle/>
          <a:p>
            <a:pPr>
              <a:buFont typeface="Wingdings" panose="05000000000000000000" pitchFamily="2" charset="2"/>
              <a:buChar char="Ø"/>
            </a:pPr>
            <a:r>
              <a:rPr lang="en-US" sz="2800" dirty="0" smtClean="0">
                <a:solidFill>
                  <a:srgbClr val="002060"/>
                </a:solidFill>
                <a:latin typeface="Times New Roman" pitchFamily="18" charset="0"/>
                <a:cs typeface="Times New Roman" pitchFamily="18" charset="0"/>
              </a:rPr>
              <a:t>Discusses the use of various devices by the poet i.e. how the poet has conveyed the “what” in the poem</a:t>
            </a:r>
            <a:endParaRPr lang="en-US" sz="2800" dirty="0">
              <a:solidFill>
                <a:srgbClr val="002060"/>
              </a:solidFill>
              <a:latin typeface="Times New Roman" pitchFamily="18" charset="0"/>
              <a:cs typeface="Times New Roman" pitchFamily="18" charset="0"/>
            </a:endParaRPr>
          </a:p>
          <a:p>
            <a:pPr>
              <a:buFont typeface="Wingdings" panose="05000000000000000000" pitchFamily="2" charset="2"/>
              <a:buChar char="Ø"/>
            </a:pPr>
            <a:r>
              <a:rPr lang="en-US" sz="2800" dirty="0" smtClean="0">
                <a:solidFill>
                  <a:srgbClr val="002060"/>
                </a:solidFill>
                <a:latin typeface="Times New Roman" pitchFamily="18" charset="0"/>
                <a:cs typeface="Times New Roman" pitchFamily="18" charset="0"/>
              </a:rPr>
              <a:t>Devices are of three types: 1. </a:t>
            </a:r>
            <a:r>
              <a:rPr lang="en-US" sz="2800" b="1" dirty="0" smtClean="0">
                <a:solidFill>
                  <a:srgbClr val="002060"/>
                </a:solidFill>
                <a:latin typeface="Times New Roman" pitchFamily="18" charset="0"/>
                <a:cs typeface="Times New Roman" pitchFamily="18" charset="0"/>
              </a:rPr>
              <a:t>Structural devices-</a:t>
            </a:r>
            <a:r>
              <a:rPr lang="en-US" sz="2800" dirty="0" smtClean="0">
                <a:solidFill>
                  <a:srgbClr val="002060"/>
                </a:solidFill>
                <a:latin typeface="Times New Roman" pitchFamily="18" charset="0"/>
                <a:cs typeface="Times New Roman" pitchFamily="18" charset="0"/>
              </a:rPr>
              <a:t>	       Contrast, Illustration, Repetition                                 </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			      2. </a:t>
            </a:r>
            <a:r>
              <a:rPr lang="en-US" sz="2800" b="1" dirty="0" smtClean="0">
                <a:solidFill>
                  <a:srgbClr val="002060"/>
                </a:solidFill>
                <a:latin typeface="Times New Roman" pitchFamily="18" charset="0"/>
                <a:cs typeface="Times New Roman" pitchFamily="18" charset="0"/>
              </a:rPr>
              <a:t>Sense devices</a:t>
            </a:r>
            <a:r>
              <a:rPr lang="en-US" sz="2800" dirty="0" smtClean="0">
                <a:solidFill>
                  <a:srgbClr val="002060"/>
                </a:solidFill>
                <a:latin typeface="Times New Roman" pitchFamily="18" charset="0"/>
                <a:cs typeface="Times New Roman" pitchFamily="18" charset="0"/>
              </a:rPr>
              <a:t>- Simile, Metaphor and all other Figures of Speech (personification, </a:t>
            </a:r>
            <a:r>
              <a:rPr lang="en-US" sz="2800" dirty="0" err="1" smtClean="0">
                <a:solidFill>
                  <a:srgbClr val="002060"/>
                </a:solidFill>
                <a:latin typeface="Times New Roman" pitchFamily="18" charset="0"/>
                <a:cs typeface="Times New Roman" pitchFamily="18" charset="0"/>
              </a:rPr>
              <a:t>synechdoche</a:t>
            </a:r>
            <a:r>
              <a:rPr lang="en-US" sz="2800" dirty="0" smtClean="0">
                <a:solidFill>
                  <a:srgbClr val="002060"/>
                </a:solidFill>
                <a:latin typeface="Times New Roman" pitchFamily="18" charset="0"/>
                <a:cs typeface="Times New Roman" pitchFamily="18" charset="0"/>
              </a:rPr>
              <a:t>, metonymy, antithesis, oxymoron, apostrophe, litotes, paradox</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epigram,  irony, circumlocution etc.)</a:t>
            </a:r>
          </a:p>
          <a:p>
            <a:pPr>
              <a:buFont typeface="Wingdings" panose="05000000000000000000" pitchFamily="2" charset="2"/>
              <a:buChar char="Ø"/>
            </a:pPr>
            <a:r>
              <a:rPr lang="en-US" sz="2800" dirty="0" smtClean="0">
                <a:solidFill>
                  <a:srgbClr val="002060"/>
                </a:solidFill>
                <a:latin typeface="Times New Roman" pitchFamily="18" charset="0"/>
                <a:cs typeface="Times New Roman" pitchFamily="18" charset="0"/>
              </a:rPr>
              <a:t>3. </a:t>
            </a:r>
            <a:r>
              <a:rPr lang="en-US" sz="2800" b="1" dirty="0" smtClean="0">
                <a:solidFill>
                  <a:srgbClr val="002060"/>
                </a:solidFill>
                <a:latin typeface="Times New Roman" pitchFamily="18" charset="0"/>
                <a:cs typeface="Times New Roman" pitchFamily="18" charset="0"/>
              </a:rPr>
              <a:t>Sound devices</a:t>
            </a:r>
            <a:r>
              <a:rPr lang="en-US" sz="2800" dirty="0" smtClean="0">
                <a:solidFill>
                  <a:srgbClr val="002060"/>
                </a:solidFill>
                <a:latin typeface="Times New Roman" pitchFamily="18" charset="0"/>
                <a:cs typeface="Times New Roman" pitchFamily="18" charset="0"/>
              </a:rPr>
              <a:t>- rhythm, rhyme, alliteration, assonance, consonance, onomatopoeia etc.</a:t>
            </a:r>
            <a:endParaRPr lang="en-US" sz="2800"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Times New Roman" pitchFamily="18" charset="0"/>
                <a:cs typeface="Times New Roman" pitchFamily="18" charset="0"/>
              </a:rPr>
              <a:t>Second Part contd.</a:t>
            </a:r>
            <a:endParaRPr lang="en-US"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800" dirty="0" smtClean="0">
                <a:solidFill>
                  <a:srgbClr val="002060"/>
                </a:solidFill>
                <a:latin typeface="Times New Roman" pitchFamily="18" charset="0"/>
                <a:cs typeface="Times New Roman" pitchFamily="18" charset="0"/>
              </a:rPr>
              <a:t>While writing about these devices a small paragraph for each type of devices is sufficient.</a:t>
            </a:r>
          </a:p>
          <a:p>
            <a:pPr>
              <a:buFont typeface="Wingdings" panose="05000000000000000000" pitchFamily="2" charset="2"/>
              <a:buChar char="Ø"/>
            </a:pPr>
            <a:r>
              <a:rPr lang="en-US" sz="2800" dirty="0" smtClean="0">
                <a:solidFill>
                  <a:srgbClr val="002060"/>
                </a:solidFill>
                <a:latin typeface="Times New Roman" pitchFamily="18" charset="0"/>
                <a:cs typeface="Times New Roman" pitchFamily="18" charset="0"/>
              </a:rPr>
              <a:t>Regarding figures of speech and sound devices it is not just enough to locate their use; they should be explained, their significance brought out.</a:t>
            </a:r>
          </a:p>
          <a:p>
            <a:pPr>
              <a:buFont typeface="Wingdings" panose="05000000000000000000" pitchFamily="2" charset="2"/>
              <a:buChar char="Ø"/>
            </a:pPr>
            <a:r>
              <a:rPr lang="en-US" sz="2800" dirty="0" smtClean="0">
                <a:solidFill>
                  <a:srgbClr val="002060"/>
                </a:solidFill>
                <a:latin typeface="Times New Roman" pitchFamily="18" charset="0"/>
                <a:cs typeface="Times New Roman" pitchFamily="18" charset="0"/>
              </a:rPr>
              <a:t>Use of inversion or foregrounding if any may also be explained</a:t>
            </a:r>
            <a:endParaRPr lang="en-US" sz="2800"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Times New Roman" panose="02020603050405020304" pitchFamily="18" charset="0"/>
                <a:cs typeface="Times New Roman" panose="02020603050405020304" pitchFamily="18" charset="0"/>
              </a:rPr>
              <a:t>Sound Devices</a:t>
            </a:r>
            <a:endParaRPr lang="en-US"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800" dirty="0" smtClean="0">
                <a:solidFill>
                  <a:srgbClr val="002060"/>
                </a:solidFill>
                <a:latin typeface="Times New Roman" panose="02020603050405020304" pitchFamily="18" charset="0"/>
                <a:cs typeface="Times New Roman" panose="02020603050405020304" pitchFamily="18" charset="0"/>
              </a:rPr>
              <a:t>Rhyme</a:t>
            </a:r>
          </a:p>
          <a:p>
            <a:pPr>
              <a:buFont typeface="Wingdings" panose="05000000000000000000" pitchFamily="2" charset="2"/>
              <a:buChar char="Ø"/>
            </a:pPr>
            <a:r>
              <a:rPr lang="en-US" sz="2800" dirty="0" smtClean="0">
                <a:solidFill>
                  <a:srgbClr val="002060"/>
                </a:solidFill>
                <a:latin typeface="Times New Roman" panose="02020603050405020304" pitchFamily="18" charset="0"/>
                <a:cs typeface="Times New Roman" panose="02020603050405020304" pitchFamily="18" charset="0"/>
              </a:rPr>
              <a:t>Rhythm (metres)</a:t>
            </a:r>
          </a:p>
          <a:p>
            <a:pPr>
              <a:buFont typeface="Wingdings" panose="05000000000000000000" pitchFamily="2" charset="2"/>
              <a:buChar char="Ø"/>
            </a:pPr>
            <a:r>
              <a:rPr lang="en-US" sz="2800" dirty="0" smtClean="0">
                <a:solidFill>
                  <a:srgbClr val="002060"/>
                </a:solidFill>
                <a:latin typeface="Times New Roman" panose="02020603050405020304" pitchFamily="18" charset="0"/>
                <a:cs typeface="Times New Roman" panose="02020603050405020304" pitchFamily="18" charset="0"/>
              </a:rPr>
              <a:t>Alliteration</a:t>
            </a:r>
          </a:p>
          <a:p>
            <a:pPr>
              <a:buFont typeface="Wingdings" panose="05000000000000000000" pitchFamily="2" charset="2"/>
              <a:buChar char="Ø"/>
            </a:pPr>
            <a:r>
              <a:rPr lang="en-US" sz="2800" dirty="0" smtClean="0">
                <a:solidFill>
                  <a:srgbClr val="002060"/>
                </a:solidFill>
                <a:latin typeface="Times New Roman" panose="02020603050405020304" pitchFamily="18" charset="0"/>
                <a:cs typeface="Times New Roman" panose="02020603050405020304" pitchFamily="18" charset="0"/>
              </a:rPr>
              <a:t>Consonance</a:t>
            </a:r>
          </a:p>
          <a:p>
            <a:pPr>
              <a:buFont typeface="Wingdings" panose="05000000000000000000" pitchFamily="2" charset="2"/>
              <a:buChar char="Ø"/>
            </a:pPr>
            <a:r>
              <a:rPr lang="en-US" sz="2800" dirty="0" smtClean="0">
                <a:solidFill>
                  <a:srgbClr val="002060"/>
                </a:solidFill>
                <a:latin typeface="Times New Roman" panose="02020603050405020304" pitchFamily="18" charset="0"/>
                <a:cs typeface="Times New Roman" panose="02020603050405020304" pitchFamily="18" charset="0"/>
              </a:rPr>
              <a:t>Assonance</a:t>
            </a:r>
          </a:p>
          <a:p>
            <a:pPr>
              <a:buFont typeface="Wingdings" panose="05000000000000000000" pitchFamily="2" charset="2"/>
              <a:buChar char="Ø"/>
            </a:pPr>
            <a:r>
              <a:rPr lang="en-US" sz="2800" dirty="0" smtClean="0">
                <a:solidFill>
                  <a:srgbClr val="002060"/>
                </a:solidFill>
                <a:latin typeface="Times New Roman" panose="02020603050405020304" pitchFamily="18" charset="0"/>
                <a:cs typeface="Times New Roman" panose="02020603050405020304" pitchFamily="18" charset="0"/>
              </a:rPr>
              <a:t>Repetition/ Refrain</a:t>
            </a:r>
          </a:p>
          <a:p>
            <a:pPr>
              <a:buFont typeface="Wingdings" panose="05000000000000000000" pitchFamily="2" charset="2"/>
              <a:buChar char="Ø"/>
            </a:pPr>
            <a:r>
              <a:rPr lang="en-US" sz="2800" dirty="0" smtClean="0">
                <a:solidFill>
                  <a:srgbClr val="002060"/>
                </a:solidFill>
                <a:latin typeface="Times New Roman" panose="02020603050405020304" pitchFamily="18" charset="0"/>
                <a:cs typeface="Times New Roman" panose="02020603050405020304" pitchFamily="18" charset="0"/>
              </a:rPr>
              <a:t>Onomatopoeia</a:t>
            </a:r>
          </a:p>
          <a:p>
            <a:endParaRPr lang="en-US" sz="2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415130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905</TotalTime>
  <Words>1077</Words>
  <Application>Microsoft Office PowerPoint</Application>
  <PresentationFormat>On-screen Show (4:3)</PresentationFormat>
  <Paragraphs>112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Practical Criticism: Definition</vt:lpstr>
      <vt:lpstr>Origin</vt:lpstr>
      <vt:lpstr>Practical Criticism: Aim</vt:lpstr>
      <vt:lpstr>Procedure</vt:lpstr>
      <vt:lpstr>Plan of a Critical Appreciation</vt:lpstr>
      <vt:lpstr>First Part: “What”</vt:lpstr>
      <vt:lpstr>Second Part: “How”</vt:lpstr>
      <vt:lpstr>Second Part contd.</vt:lpstr>
      <vt:lpstr>Sound Devices</vt:lpstr>
      <vt:lpstr>Rhyme</vt:lpstr>
      <vt:lpstr>Rhythm/ Metres/ Prosody</vt:lpstr>
      <vt:lpstr>Determining Metre</vt:lpstr>
      <vt:lpstr>Metres Contd.</vt:lpstr>
      <vt:lpstr>Metres Contd.</vt:lpstr>
      <vt:lpstr>Third Part</vt:lpstr>
      <vt:lpstr>Conclusion</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on Practical Criticism for   BA III English Students of Mahila Mahavidyalaya, Karad &amp; Shikshanmaharshi Bapuji Salunkhe College, Karad</dc:title>
  <dc:creator>admin</dc:creator>
  <cp:lastModifiedBy>Admin</cp:lastModifiedBy>
  <cp:revision>64</cp:revision>
  <dcterms:created xsi:type="dcterms:W3CDTF">2017-02-27T12:28:03Z</dcterms:created>
  <dcterms:modified xsi:type="dcterms:W3CDTF">2021-10-07T07:26:04Z</dcterms:modified>
</cp:coreProperties>
</file>